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5" r:id="rId18"/>
    <p:sldId id="277" r:id="rId19"/>
    <p:sldId id="279" r:id="rId20"/>
    <p:sldId id="266" r:id="rId21"/>
    <p:sldId id="273" r:id="rId22"/>
    <p:sldId id="274" r:id="rId23"/>
  </p:sldIdLst>
  <p:sldSz cx="18288000" cy="10287000"/>
  <p:notesSz cx="6858000" cy="9144000"/>
  <p:embeddedFontLst>
    <p:embeddedFont>
      <p:font typeface="Agrandir Wide Medium" pitchFamily="2" charset="77"/>
      <p:regular r:id="rId25"/>
    </p:embeddedFont>
    <p:embeddedFont>
      <p:font typeface="Agrandir Wide Medium Italics" pitchFamily="2" charset="77"/>
      <p:regular r:id="rId26"/>
      <p:italic r:id="rId27"/>
    </p:embeddedFont>
    <p:embeddedFont>
      <p:font typeface="Arimo Bold" panose="020B0704020202020204" pitchFamily="34" charset="0"/>
      <p:regular r:id="rId28"/>
      <p:bold r:id="rId29"/>
    </p:embeddedFont>
    <p:embeddedFont>
      <p:font typeface="Black Mango" panose="02020A03060303060403" pitchFamily="18" charset="77"/>
      <p:regular r:id="rId30"/>
    </p:embeddedFont>
    <p:embeddedFont>
      <p:font typeface="Calibri" panose="020F0502020204030204" pitchFamily="34" charset="0"/>
      <p:regular r:id="rId31"/>
      <p:bold r:id="rId32"/>
      <p:italic r:id="rId33"/>
      <p:boldItalic r:id="rId34"/>
    </p:embeddedFont>
    <p:embeddedFont>
      <p:font typeface="Glacial Indifference" pitchFamily="2" charset="0"/>
      <p:regular r:id="rId35"/>
    </p:embeddedFont>
    <p:embeddedFont>
      <p:font typeface="Glacial Indifference Bold" pitchFamily="2" charset="0"/>
      <p:regular r:id="rId36"/>
      <p:bold r:id="rId37"/>
    </p:embeddedFont>
    <p:embeddedFont>
      <p:font typeface="Glacial Indifference Bold Italics" pitchFamily="2" charset="0"/>
      <p:regular r:id="rId38"/>
      <p:bold r:id="rId39"/>
      <p:italic r:id="rId40"/>
      <p:boldItalic r:id="rId41"/>
    </p:embeddedFont>
    <p:embeddedFont>
      <p:font typeface="Kollektif" panose="020B0604020101010102" pitchFamily="34" charset="77"/>
      <p:regular r:id="rId42"/>
    </p:embeddedFont>
    <p:embeddedFont>
      <p:font typeface="Manison" pitchFamily="2" charset="-34"/>
      <p:regular r:id="rId43"/>
    </p:embeddedFont>
    <p:embeddedFont>
      <p:font typeface="Manison Bold" pitchFamily="2" charset="-34"/>
      <p:regular r:id="rId44"/>
      <p:bold r:id="rId45"/>
    </p:embeddedFont>
    <p:embeddedFont>
      <p:font typeface="Raleway" pitchFamily="2" charset="77"/>
      <p:regular r:id="rId46"/>
      <p:bold r:id="rId47"/>
      <p:italic r:id="rId48"/>
      <p:boldItalic r:id="rId49"/>
    </p:embeddedFont>
    <p:embeddedFont>
      <p:font typeface="Safira March" panose="02000503000000020003" pitchFamily="2"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07" autoAdjust="0"/>
  </p:normalViewPr>
  <p:slideViewPr>
    <p:cSldViewPr>
      <p:cViewPr varScale="1">
        <p:scale>
          <a:sx n="70" d="100"/>
          <a:sy n="70" d="100"/>
        </p:scale>
        <p:origin x="84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3B1F3-F917-2049-9E15-9ABB5E8C84C1}" type="datetimeFigureOut">
              <a:rPr lang="en-BH" smtClean="0"/>
              <a:t>26/05/2022</a:t>
            </a:fld>
            <a:endParaRPr lang="en-B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567C72-6D3A-FC49-B59A-C7747A3823CB}" type="slidenum">
              <a:rPr lang="en-BH" smtClean="0"/>
              <a:t>‹#›</a:t>
            </a:fld>
            <a:endParaRPr lang="en-BH"/>
          </a:p>
        </p:txBody>
      </p:sp>
    </p:spTree>
    <p:extLst>
      <p:ext uri="{BB962C8B-B14F-4D97-AF65-F5344CB8AC3E}">
        <p14:creationId xmlns:p14="http://schemas.microsoft.com/office/powerpoint/2010/main" val="3074069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H" dirty="0"/>
          </a:p>
        </p:txBody>
      </p:sp>
      <p:sp>
        <p:nvSpPr>
          <p:cNvPr id="4" name="Slide Number Placeholder 3"/>
          <p:cNvSpPr>
            <a:spLocks noGrp="1"/>
          </p:cNvSpPr>
          <p:nvPr>
            <p:ph type="sldNum" sz="quarter" idx="5"/>
          </p:nvPr>
        </p:nvSpPr>
        <p:spPr/>
        <p:txBody>
          <a:bodyPr/>
          <a:lstStyle/>
          <a:p>
            <a:fld id="{D5567C72-6D3A-FC49-B59A-C7747A3823CB}" type="slidenum">
              <a:rPr lang="en-BH" smtClean="0"/>
              <a:t>9</a:t>
            </a:fld>
            <a:endParaRPr lang="en-BH"/>
          </a:p>
        </p:txBody>
      </p:sp>
    </p:spTree>
    <p:extLst>
      <p:ext uri="{BB962C8B-B14F-4D97-AF65-F5344CB8AC3E}">
        <p14:creationId xmlns:p14="http://schemas.microsoft.com/office/powerpoint/2010/main" val="3336366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2.sv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svg"/><Relationship Id="rId5" Type="http://schemas.openxmlformats.org/officeDocument/2006/relationships/image" Target="../media/image36.svg"/><Relationship Id="rId10" Type="http://schemas.openxmlformats.org/officeDocument/2006/relationships/image" Target="../media/image3.png"/><Relationship Id="rId4" Type="http://schemas.openxmlformats.org/officeDocument/2006/relationships/image" Target="../media/image35.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10156152" y="-1"/>
            <a:ext cx="8540131" cy="10287001"/>
            <a:chOff x="0" y="0"/>
            <a:chExt cx="3115463" cy="3961014"/>
          </a:xfrm>
        </p:grpSpPr>
        <p:sp>
          <p:nvSpPr>
            <p:cNvPr id="3" name="Freeform 3"/>
            <p:cNvSpPr/>
            <p:nvPr/>
          </p:nvSpPr>
          <p:spPr>
            <a:xfrm>
              <a:off x="0" y="0"/>
              <a:ext cx="3115463" cy="3961014"/>
            </a:xfrm>
            <a:custGeom>
              <a:avLst/>
              <a:gdLst/>
              <a:ahLst/>
              <a:cxnLst/>
              <a:rect l="l" t="t" r="r" b="b"/>
              <a:pathLst>
                <a:path w="3115463" h="3961014">
                  <a:moveTo>
                    <a:pt x="0" y="0"/>
                  </a:moveTo>
                  <a:lnTo>
                    <a:pt x="3115463" y="0"/>
                  </a:lnTo>
                  <a:lnTo>
                    <a:pt x="3115463" y="3961014"/>
                  </a:lnTo>
                  <a:lnTo>
                    <a:pt x="0" y="3961014"/>
                  </a:lnTo>
                  <a:close/>
                </a:path>
              </a:pathLst>
            </a:custGeom>
            <a:solidFill>
              <a:srgbClr val="8A6140"/>
            </a:solidFill>
          </p:spPr>
        </p:sp>
      </p:grpSp>
      <p:grpSp>
        <p:nvGrpSpPr>
          <p:cNvPr id="4" name="Group 4"/>
          <p:cNvGrpSpPr/>
          <p:nvPr/>
        </p:nvGrpSpPr>
        <p:grpSpPr>
          <a:xfrm>
            <a:off x="11324754" y="1852478"/>
            <a:ext cx="5934546" cy="6262735"/>
            <a:chOff x="0" y="0"/>
            <a:chExt cx="7912728" cy="8350313"/>
          </a:xfrm>
        </p:grpSpPr>
        <p:pic>
          <p:nvPicPr>
            <p:cNvPr id="5" name="Picture 5"/>
            <p:cNvPicPr>
              <a:picLocks noChangeAspect="1"/>
            </p:cNvPicPr>
            <p:nvPr/>
          </p:nvPicPr>
          <p:blipFill>
            <a:blip r:embed="rId2"/>
            <a:srcRect l="23364" r="23364"/>
            <a:stretch>
              <a:fillRect/>
            </a:stretch>
          </p:blipFill>
          <p:spPr>
            <a:xfrm>
              <a:off x="0" y="0"/>
              <a:ext cx="7912728" cy="8350313"/>
            </a:xfrm>
            <a:prstGeom prst="rect">
              <a:avLst/>
            </a:prstGeom>
          </p:spPr>
        </p:pic>
      </p:grpSp>
      <p:sp>
        <p:nvSpPr>
          <p:cNvPr id="6" name="TextBox 6"/>
          <p:cNvSpPr txBox="1"/>
          <p:nvPr/>
        </p:nvSpPr>
        <p:spPr>
          <a:xfrm>
            <a:off x="219710" y="1833594"/>
            <a:ext cx="8924290" cy="5608213"/>
          </a:xfrm>
          <a:prstGeom prst="rect">
            <a:avLst/>
          </a:prstGeom>
        </p:spPr>
        <p:txBody>
          <a:bodyPr lIns="0" tIns="0" rIns="0" bIns="0" rtlCol="0" anchor="t">
            <a:spAutoFit/>
          </a:bodyPr>
          <a:lstStyle/>
          <a:p>
            <a:pPr>
              <a:lnSpc>
                <a:spcPts val="14545"/>
              </a:lnSpc>
            </a:pPr>
            <a:r>
              <a:rPr lang="en-US" sz="14545">
                <a:solidFill>
                  <a:srgbClr val="5A3B26"/>
                </a:solidFill>
                <a:latin typeface="Manison"/>
              </a:rPr>
              <a:t>University library books</a:t>
            </a:r>
            <a:r>
              <a:rPr lang="en-US" sz="14545">
                <a:solidFill>
                  <a:srgbClr val="303B2E"/>
                </a:solidFill>
                <a:latin typeface="Manison"/>
              </a:rPr>
              <a:t> </a:t>
            </a:r>
          </a:p>
        </p:txBody>
      </p:sp>
      <p:sp>
        <p:nvSpPr>
          <p:cNvPr id="7" name="TextBox 7"/>
          <p:cNvSpPr txBox="1"/>
          <p:nvPr/>
        </p:nvSpPr>
        <p:spPr>
          <a:xfrm>
            <a:off x="1028700" y="7731491"/>
            <a:ext cx="6764086" cy="1314450"/>
          </a:xfrm>
          <a:prstGeom prst="rect">
            <a:avLst/>
          </a:prstGeom>
        </p:spPr>
        <p:txBody>
          <a:bodyPr lIns="0" tIns="0" rIns="0" bIns="0" rtlCol="0" anchor="t">
            <a:spAutoFit/>
          </a:bodyPr>
          <a:lstStyle/>
          <a:p>
            <a:pPr>
              <a:lnSpc>
                <a:spcPts val="3359"/>
              </a:lnSpc>
            </a:pPr>
            <a:r>
              <a:rPr lang="en-US" sz="2799">
                <a:solidFill>
                  <a:srgbClr val="5A3B26"/>
                </a:solidFill>
                <a:latin typeface="Kollektif"/>
              </a:rPr>
              <a:t>Presented by Maha Mohammed</a:t>
            </a:r>
          </a:p>
          <a:p>
            <a:pPr>
              <a:lnSpc>
                <a:spcPts val="3359"/>
              </a:lnSpc>
            </a:pPr>
            <a:r>
              <a:rPr lang="en-US" sz="2799">
                <a:solidFill>
                  <a:srgbClr val="5A3B26"/>
                </a:solidFill>
                <a:latin typeface="Kollektif"/>
              </a:rPr>
              <a:t>ID: 202002565</a:t>
            </a:r>
          </a:p>
          <a:p>
            <a:pPr>
              <a:lnSpc>
                <a:spcPts val="3359"/>
              </a:lnSpc>
            </a:pPr>
            <a:r>
              <a:rPr lang="en-US" sz="2799">
                <a:solidFill>
                  <a:srgbClr val="5A3B26"/>
                </a:solidFill>
                <a:latin typeface="Kollektif"/>
              </a:rPr>
              <a:t>section: 2</a:t>
            </a:r>
          </a:p>
        </p:txBody>
      </p:sp>
      <p:sp>
        <p:nvSpPr>
          <p:cNvPr id="8" name="TextBox 8"/>
          <p:cNvSpPr txBox="1"/>
          <p:nvPr/>
        </p:nvSpPr>
        <p:spPr>
          <a:xfrm>
            <a:off x="219710" y="9659344"/>
            <a:ext cx="6764086" cy="381000"/>
          </a:xfrm>
          <a:prstGeom prst="rect">
            <a:avLst/>
          </a:prstGeom>
        </p:spPr>
        <p:txBody>
          <a:bodyPr lIns="0" tIns="0" rIns="0" bIns="0" rtlCol="0" anchor="t">
            <a:spAutoFit/>
          </a:bodyPr>
          <a:lstStyle/>
          <a:p>
            <a:pPr>
              <a:lnSpc>
                <a:spcPts val="2640"/>
              </a:lnSpc>
            </a:pPr>
            <a:r>
              <a:rPr lang="en-US" sz="2200">
                <a:solidFill>
                  <a:srgbClr val="5A3B26"/>
                </a:solidFill>
                <a:latin typeface="Kollektif"/>
              </a:rPr>
              <a:t>May 28,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257300"/>
            <a:chOff x="0" y="0"/>
            <a:chExt cx="6671512" cy="530808"/>
          </a:xfrm>
        </p:grpSpPr>
        <p:sp>
          <p:nvSpPr>
            <p:cNvPr id="3" name="Freeform 3"/>
            <p:cNvSpPr/>
            <p:nvPr/>
          </p:nvSpPr>
          <p:spPr>
            <a:xfrm>
              <a:off x="0" y="0"/>
              <a:ext cx="6671512" cy="530808"/>
            </a:xfrm>
            <a:custGeom>
              <a:avLst/>
              <a:gdLst/>
              <a:ahLst/>
              <a:cxnLst/>
              <a:rect l="l" t="t" r="r" b="b"/>
              <a:pathLst>
                <a:path w="6671512" h="530808">
                  <a:moveTo>
                    <a:pt x="0" y="0"/>
                  </a:moveTo>
                  <a:lnTo>
                    <a:pt x="6671512" y="0"/>
                  </a:lnTo>
                  <a:lnTo>
                    <a:pt x="6671512" y="530808"/>
                  </a:lnTo>
                  <a:lnTo>
                    <a:pt x="0" y="530808"/>
                  </a:lnTo>
                  <a:close/>
                </a:path>
              </a:pathLst>
            </a:custGeom>
            <a:solidFill>
              <a:srgbClr val="8A6140"/>
            </a:solidFill>
          </p:spPr>
        </p:sp>
      </p:grpSp>
      <p:sp>
        <p:nvSpPr>
          <p:cNvPr id="4" name="TextBox 4"/>
          <p:cNvSpPr txBox="1"/>
          <p:nvPr/>
        </p:nvSpPr>
        <p:spPr>
          <a:xfrm>
            <a:off x="265156" y="-73025"/>
            <a:ext cx="5906101" cy="1915886"/>
          </a:xfrm>
          <a:prstGeom prst="rect">
            <a:avLst/>
          </a:prstGeom>
        </p:spPr>
        <p:txBody>
          <a:bodyPr lIns="0" tIns="0" rIns="0" bIns="0" rtlCol="0" anchor="t">
            <a:spAutoFit/>
          </a:bodyPr>
          <a:lstStyle/>
          <a:p>
            <a:pPr>
              <a:lnSpc>
                <a:spcPts val="8248"/>
              </a:lnSpc>
            </a:pPr>
            <a:r>
              <a:rPr lang="en-US" sz="4341" u="sng">
                <a:solidFill>
                  <a:srgbClr val="303B2E"/>
                </a:solidFill>
                <a:latin typeface="Agrandir Wide Medium"/>
              </a:rPr>
              <a:t>Scenarios:</a:t>
            </a:r>
          </a:p>
          <a:p>
            <a:pPr>
              <a:lnSpc>
                <a:spcPts val="6350"/>
              </a:lnSpc>
            </a:pPr>
            <a:endParaRPr lang="en-US" sz="4341" u="sng">
              <a:solidFill>
                <a:srgbClr val="303B2E"/>
              </a:solidFill>
              <a:latin typeface="Agrandir Wide Medium"/>
            </a:endParaRPr>
          </a:p>
        </p:txBody>
      </p:sp>
      <p:sp>
        <p:nvSpPr>
          <p:cNvPr id="5" name="TextBox 5"/>
          <p:cNvSpPr txBox="1"/>
          <p:nvPr/>
        </p:nvSpPr>
        <p:spPr>
          <a:xfrm>
            <a:off x="261145" y="1191962"/>
            <a:ext cx="8878844" cy="10692030"/>
          </a:xfrm>
          <a:prstGeom prst="rect">
            <a:avLst/>
          </a:prstGeom>
        </p:spPr>
        <p:txBody>
          <a:bodyPr lIns="0" tIns="0" rIns="0" bIns="0" rtlCol="0" anchor="t">
            <a:spAutoFit/>
          </a:bodyPr>
          <a:lstStyle/>
          <a:p>
            <a:pPr>
              <a:lnSpc>
                <a:spcPts val="5373"/>
              </a:lnSpc>
            </a:pPr>
            <a:r>
              <a:rPr lang="en-US" sz="2400" b="1" spc="67" dirty="0">
                <a:solidFill>
                  <a:srgbClr val="8A6140"/>
                </a:solidFill>
                <a:latin typeface="Raleway" pitchFamily="2" charset="77"/>
              </a:rPr>
              <a:t>Use case 5: </a:t>
            </a:r>
            <a:r>
              <a:rPr lang="en-US" sz="2400" spc="67" dirty="0">
                <a:solidFill>
                  <a:srgbClr val="303B2E"/>
                </a:solidFill>
                <a:latin typeface="Raleway" pitchFamily="2" charset="77"/>
              </a:rPr>
              <a:t>Change password</a:t>
            </a:r>
          </a:p>
          <a:p>
            <a:pPr>
              <a:lnSpc>
                <a:spcPts val="5373"/>
              </a:lnSpc>
            </a:pPr>
            <a:r>
              <a:rPr lang="en-US" sz="2400" b="1" spc="27" dirty="0">
                <a:solidFill>
                  <a:srgbClr val="8A6140"/>
                </a:solidFill>
                <a:latin typeface="Raleway" pitchFamily="2" charset="77"/>
              </a:rPr>
              <a:t>Primary Actor: </a:t>
            </a:r>
            <a:r>
              <a:rPr lang="en-US" sz="2400" spc="27" dirty="0">
                <a:solidFill>
                  <a:srgbClr val="303B2E"/>
                </a:solidFill>
                <a:latin typeface="Raleway" pitchFamily="2" charset="77"/>
              </a:rPr>
              <a:t>User</a:t>
            </a:r>
          </a:p>
          <a:p>
            <a:pPr>
              <a:lnSpc>
                <a:spcPts val="5373"/>
              </a:lnSpc>
            </a:pPr>
            <a:r>
              <a:rPr lang="en-US" sz="2400" b="1" spc="27" dirty="0">
                <a:solidFill>
                  <a:srgbClr val="8A6140"/>
                </a:solidFill>
                <a:latin typeface="Raleway" pitchFamily="2" charset="77"/>
              </a:rPr>
              <a:t>Precondition: </a:t>
            </a:r>
            <a:r>
              <a:rPr lang="en-US" sz="2400" spc="27" dirty="0">
                <a:solidFill>
                  <a:srgbClr val="303B2E"/>
                </a:solidFill>
                <a:latin typeface="Raleway" pitchFamily="2" charset="77"/>
              </a:rPr>
              <a:t>the user must enter the old password for the account</a:t>
            </a:r>
          </a:p>
          <a:p>
            <a:pPr>
              <a:lnSpc>
                <a:spcPts val="5373"/>
              </a:lnSpc>
            </a:pPr>
            <a:r>
              <a:rPr lang="en-US" sz="2400" b="1" spc="27" dirty="0">
                <a:solidFill>
                  <a:srgbClr val="8A6140"/>
                </a:solidFill>
                <a:latin typeface="Raleway" pitchFamily="2" charset="77"/>
              </a:rPr>
              <a:t>Postcondition:</a:t>
            </a:r>
            <a:r>
              <a:rPr lang="en-US" sz="2400" b="1" spc="27" dirty="0">
                <a:solidFill>
                  <a:srgbClr val="303B2E"/>
                </a:solidFill>
                <a:latin typeface="Raleway" pitchFamily="2" charset="77"/>
              </a:rPr>
              <a:t> </a:t>
            </a:r>
            <a:r>
              <a:rPr lang="en-US" sz="2400" spc="27" dirty="0">
                <a:solidFill>
                  <a:srgbClr val="303B2E"/>
                </a:solidFill>
                <a:latin typeface="Raleway" pitchFamily="2" charset="77"/>
              </a:rPr>
              <a:t>Password has been changed.</a:t>
            </a:r>
          </a:p>
          <a:p>
            <a:pPr>
              <a:lnSpc>
                <a:spcPts val="4776"/>
              </a:lnSpc>
            </a:pPr>
            <a:r>
              <a:rPr lang="en-US" sz="2400" b="1" spc="67" dirty="0">
                <a:solidFill>
                  <a:srgbClr val="8A6140"/>
                </a:solidFill>
                <a:latin typeface="Raleway" pitchFamily="2" charset="77"/>
              </a:rPr>
              <a:t>Quality requirement: </a:t>
            </a:r>
            <a:r>
              <a:rPr lang="en-US" sz="2400" spc="67" dirty="0">
                <a:solidFill>
                  <a:srgbClr val="303B2E"/>
                </a:solidFill>
                <a:latin typeface="Raleway" pitchFamily="2" charset="77"/>
              </a:rPr>
              <a:t>When users use this functionality the data of new password information must be saved into the main database related to the passwords of users. This function must be done immediately and sign out from any device until he enters the new password. To provide security to our software program.</a:t>
            </a:r>
          </a:p>
          <a:p>
            <a:pPr>
              <a:lnSpc>
                <a:spcPts val="4776"/>
              </a:lnSpc>
            </a:pPr>
            <a:r>
              <a:rPr lang="en-US" sz="2400" b="1" spc="67" dirty="0">
                <a:solidFill>
                  <a:srgbClr val="8A6140"/>
                </a:solidFill>
                <a:latin typeface="Raleway" pitchFamily="2" charset="77"/>
              </a:rPr>
              <a:t>Priority level: </a:t>
            </a:r>
            <a:r>
              <a:rPr lang="en-US" sz="2400" spc="67" dirty="0">
                <a:solidFill>
                  <a:srgbClr val="303B2E"/>
                </a:solidFill>
                <a:latin typeface="Raleway" pitchFamily="2" charset="77"/>
              </a:rPr>
              <a:t>medium level</a:t>
            </a:r>
          </a:p>
          <a:p>
            <a:pPr>
              <a:lnSpc>
                <a:spcPts val="4776"/>
              </a:lnSpc>
            </a:pPr>
            <a:r>
              <a:rPr lang="en-US" sz="2400" b="1" spc="67" dirty="0">
                <a:solidFill>
                  <a:srgbClr val="8A6140"/>
                </a:solidFill>
                <a:latin typeface="Raleway" pitchFamily="2" charset="77"/>
              </a:rPr>
              <a:t>Related functional requirement IDs: </a:t>
            </a:r>
            <a:r>
              <a:rPr lang="en-US" sz="2400" spc="67" dirty="0">
                <a:solidFill>
                  <a:srgbClr val="303B2E"/>
                </a:solidFill>
                <a:latin typeface="Raleway" pitchFamily="2" charset="77"/>
              </a:rPr>
              <a:t>GDC-BDW-WE2 , GXR-BDE-BRE</a:t>
            </a:r>
          </a:p>
          <a:p>
            <a:pPr>
              <a:lnSpc>
                <a:spcPts val="4850"/>
              </a:lnSpc>
            </a:pPr>
            <a:endParaRPr lang="en-US" sz="2400" spc="67" dirty="0">
              <a:solidFill>
                <a:srgbClr val="303B2E"/>
              </a:solidFill>
              <a:latin typeface="Glacial Indifference Bold"/>
            </a:endParaRPr>
          </a:p>
          <a:p>
            <a:pPr>
              <a:lnSpc>
                <a:spcPts val="4850"/>
              </a:lnSpc>
            </a:pPr>
            <a:endParaRPr lang="en-US" sz="2400" spc="67" dirty="0">
              <a:solidFill>
                <a:srgbClr val="303B2E"/>
              </a:solidFill>
              <a:latin typeface="Glacial Indifference Bold"/>
            </a:endParaRPr>
          </a:p>
          <a:p>
            <a:pPr>
              <a:lnSpc>
                <a:spcPts val="3686"/>
              </a:lnSpc>
            </a:pPr>
            <a:endParaRPr lang="en-US" sz="2400" spc="67" dirty="0">
              <a:solidFill>
                <a:srgbClr val="303B2E"/>
              </a:solidFill>
              <a:latin typeface="Glacial Indifference Bold"/>
            </a:endParaRPr>
          </a:p>
        </p:txBody>
      </p:sp>
      <p:sp>
        <p:nvSpPr>
          <p:cNvPr id="6" name="TextBox 6"/>
          <p:cNvSpPr txBox="1"/>
          <p:nvPr/>
        </p:nvSpPr>
        <p:spPr>
          <a:xfrm>
            <a:off x="10058400" y="1257300"/>
            <a:ext cx="8135041" cy="12231105"/>
          </a:xfrm>
          <a:prstGeom prst="rect">
            <a:avLst/>
          </a:prstGeom>
        </p:spPr>
        <p:txBody>
          <a:bodyPr lIns="0" tIns="0" rIns="0" bIns="0" rtlCol="0" anchor="t">
            <a:spAutoFit/>
          </a:bodyPr>
          <a:lstStyle/>
          <a:p>
            <a:pPr>
              <a:lnSpc>
                <a:spcPct val="200000"/>
              </a:lnSpc>
            </a:pPr>
            <a:r>
              <a:rPr lang="en-US" sz="2200" b="1" spc="58" dirty="0">
                <a:solidFill>
                  <a:srgbClr val="8A6140"/>
                </a:solidFill>
                <a:latin typeface="Raleway" pitchFamily="2" charset="77"/>
              </a:rPr>
              <a:t>Main Scenario:</a:t>
            </a:r>
          </a:p>
          <a:p>
            <a:pPr>
              <a:lnSpc>
                <a:spcPct val="200000"/>
              </a:lnSpc>
            </a:pPr>
            <a:r>
              <a:rPr lang="en-US" sz="2200" spc="30" dirty="0">
                <a:solidFill>
                  <a:srgbClr val="303B2E"/>
                </a:solidFill>
                <a:latin typeface="Raleway" pitchFamily="2" charset="77"/>
              </a:rPr>
              <a:t>1-User want to change his password with a stronger one</a:t>
            </a:r>
          </a:p>
          <a:p>
            <a:pPr>
              <a:lnSpc>
                <a:spcPct val="200000"/>
              </a:lnSpc>
            </a:pPr>
            <a:r>
              <a:rPr lang="en-US" sz="2200" spc="30" dirty="0">
                <a:solidFill>
                  <a:srgbClr val="303B2E"/>
                </a:solidFill>
                <a:latin typeface="Raleway" pitchFamily="2" charset="77"/>
              </a:rPr>
              <a:t>2-User go to account settings </a:t>
            </a:r>
          </a:p>
          <a:p>
            <a:pPr>
              <a:lnSpc>
                <a:spcPct val="200000"/>
              </a:lnSpc>
            </a:pPr>
            <a:r>
              <a:rPr lang="en-US" sz="2200" spc="30" dirty="0">
                <a:solidFill>
                  <a:srgbClr val="303B2E"/>
                </a:solidFill>
                <a:latin typeface="Raleway" pitchFamily="2" charset="77"/>
              </a:rPr>
              <a:t>3-User presses change password</a:t>
            </a:r>
          </a:p>
          <a:p>
            <a:pPr>
              <a:lnSpc>
                <a:spcPct val="200000"/>
              </a:lnSpc>
            </a:pPr>
            <a:r>
              <a:rPr lang="en-US" sz="2200" spc="30" dirty="0">
                <a:solidFill>
                  <a:srgbClr val="303B2E"/>
                </a:solidFill>
                <a:latin typeface="Raleway" pitchFamily="2" charset="77"/>
              </a:rPr>
              <a:t>4-System asks the user to enter his old password.</a:t>
            </a:r>
          </a:p>
          <a:p>
            <a:pPr>
              <a:lnSpc>
                <a:spcPct val="200000"/>
              </a:lnSpc>
            </a:pPr>
            <a:r>
              <a:rPr lang="en-US" sz="2200" spc="30" dirty="0">
                <a:solidFill>
                  <a:srgbClr val="303B2E"/>
                </a:solidFill>
                <a:latin typeface="Raleway" pitchFamily="2" charset="77"/>
              </a:rPr>
              <a:t>5-User enter his old one.</a:t>
            </a:r>
          </a:p>
          <a:p>
            <a:pPr>
              <a:lnSpc>
                <a:spcPct val="200000"/>
              </a:lnSpc>
            </a:pPr>
            <a:r>
              <a:rPr lang="en-US" sz="2200" spc="30" dirty="0">
                <a:solidFill>
                  <a:srgbClr val="303B2E"/>
                </a:solidFill>
                <a:latin typeface="Raleway" pitchFamily="2" charset="77"/>
              </a:rPr>
              <a:t>6-System asks user to enter new password and confirm it </a:t>
            </a:r>
          </a:p>
          <a:p>
            <a:pPr>
              <a:lnSpc>
                <a:spcPct val="200000"/>
              </a:lnSpc>
            </a:pPr>
            <a:r>
              <a:rPr lang="en-US" sz="2200" spc="30" dirty="0">
                <a:solidFill>
                  <a:srgbClr val="303B2E"/>
                </a:solidFill>
                <a:latin typeface="Raleway" pitchFamily="2" charset="77"/>
              </a:rPr>
              <a:t>7-User enters the new password and confirm it </a:t>
            </a:r>
          </a:p>
          <a:p>
            <a:pPr>
              <a:lnSpc>
                <a:spcPct val="200000"/>
              </a:lnSpc>
            </a:pPr>
            <a:r>
              <a:rPr lang="en-US" sz="2200" spc="30" dirty="0">
                <a:solidFill>
                  <a:srgbClr val="303B2E"/>
                </a:solidFill>
                <a:latin typeface="Raleway" pitchFamily="2" charset="77"/>
              </a:rPr>
              <a:t>8-Change password successfully.</a:t>
            </a:r>
          </a:p>
          <a:p>
            <a:pPr>
              <a:lnSpc>
                <a:spcPct val="200000"/>
              </a:lnSpc>
            </a:pPr>
            <a:r>
              <a:rPr lang="en-US" sz="2200" spc="30" dirty="0">
                <a:solidFill>
                  <a:srgbClr val="303B2E"/>
                </a:solidFill>
                <a:latin typeface="Raleway" pitchFamily="2" charset="77"/>
              </a:rPr>
              <a:t>9-System sent informing email to the user</a:t>
            </a:r>
          </a:p>
          <a:p>
            <a:pPr>
              <a:lnSpc>
                <a:spcPct val="200000"/>
              </a:lnSpc>
            </a:pPr>
            <a:r>
              <a:rPr lang="en-US" sz="2200" b="1" spc="30" dirty="0">
                <a:solidFill>
                  <a:srgbClr val="8A6140"/>
                </a:solidFill>
                <a:latin typeface="Raleway" pitchFamily="2" charset="77"/>
              </a:rPr>
              <a:t>Alternate Scenario:</a:t>
            </a:r>
          </a:p>
          <a:p>
            <a:pPr>
              <a:lnSpc>
                <a:spcPct val="200000"/>
              </a:lnSpc>
            </a:pPr>
            <a:r>
              <a:rPr lang="en-US" sz="2200" spc="30" dirty="0">
                <a:solidFill>
                  <a:srgbClr val="303B2E"/>
                </a:solidFill>
                <a:latin typeface="Raleway" pitchFamily="2" charset="77"/>
              </a:rPr>
              <a:t>5(a). User enters wrong old password</a:t>
            </a:r>
          </a:p>
          <a:p>
            <a:pPr>
              <a:lnSpc>
                <a:spcPct val="200000"/>
              </a:lnSpc>
            </a:pPr>
            <a:r>
              <a:rPr lang="en-US" sz="2200" spc="30" dirty="0">
                <a:solidFill>
                  <a:srgbClr val="303B2E"/>
                </a:solidFill>
                <a:latin typeface="Raleway" pitchFamily="2" charset="77"/>
              </a:rPr>
              <a:t>5(a).1 System asks user to re-enter the password </a:t>
            </a:r>
          </a:p>
          <a:p>
            <a:pPr>
              <a:lnSpc>
                <a:spcPts val="4288"/>
              </a:lnSpc>
            </a:pPr>
            <a:endParaRPr lang="en-US" sz="2356" spc="30" dirty="0">
              <a:solidFill>
                <a:srgbClr val="303B2E"/>
              </a:solidFill>
              <a:latin typeface="Arimo Bold"/>
            </a:endParaRPr>
          </a:p>
          <a:p>
            <a:pPr>
              <a:lnSpc>
                <a:spcPts val="4901"/>
              </a:lnSpc>
            </a:pPr>
            <a:endParaRPr lang="en-US" sz="2356" spc="30" dirty="0">
              <a:solidFill>
                <a:srgbClr val="303B2E"/>
              </a:solidFill>
              <a:latin typeface="Arimo Bold"/>
            </a:endParaRPr>
          </a:p>
          <a:p>
            <a:pPr>
              <a:lnSpc>
                <a:spcPts val="4901"/>
              </a:lnSpc>
            </a:pPr>
            <a:endParaRPr lang="en-US" sz="2356" spc="30" dirty="0">
              <a:solidFill>
                <a:srgbClr val="303B2E"/>
              </a:solidFill>
              <a:latin typeface="Arimo Bold"/>
            </a:endParaRPr>
          </a:p>
          <a:p>
            <a:pPr>
              <a:lnSpc>
                <a:spcPts val="4445"/>
              </a:lnSpc>
            </a:pPr>
            <a:endParaRPr lang="en-US" sz="2356" spc="30" dirty="0">
              <a:solidFill>
                <a:srgbClr val="303B2E"/>
              </a:solidFill>
              <a:latin typeface="Arimo Bold"/>
            </a:endParaRPr>
          </a:p>
          <a:p>
            <a:pPr>
              <a:lnSpc>
                <a:spcPts val="4399"/>
              </a:lnSpc>
            </a:pPr>
            <a:endParaRPr lang="en-US" sz="2356" spc="30" dirty="0">
              <a:solidFill>
                <a:srgbClr val="303B2E"/>
              </a:solidFill>
              <a:latin typeface="Arimo Bold"/>
            </a:endParaRPr>
          </a:p>
          <a:p>
            <a:pPr>
              <a:lnSpc>
                <a:spcPts val="4399"/>
              </a:lnSpc>
            </a:pPr>
            <a:endParaRPr lang="en-US" sz="2356" spc="30" dirty="0">
              <a:solidFill>
                <a:srgbClr val="303B2E"/>
              </a:solidFill>
              <a:latin typeface="Arimo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44000" y="126237"/>
            <a:ext cx="8905444" cy="10034527"/>
          </a:xfrm>
          <a:prstGeom prst="rect">
            <a:avLst/>
          </a:prstGeom>
        </p:spPr>
      </p:pic>
      <p:grpSp>
        <p:nvGrpSpPr>
          <p:cNvPr id="3" name="Group 3"/>
          <p:cNvGrpSpPr/>
          <p:nvPr/>
        </p:nvGrpSpPr>
        <p:grpSpPr>
          <a:xfrm>
            <a:off x="299558" y="3207819"/>
            <a:ext cx="8194539" cy="3986788"/>
            <a:chOff x="0" y="0"/>
            <a:chExt cx="4786653" cy="2328791"/>
          </a:xfrm>
        </p:grpSpPr>
        <p:sp>
          <p:nvSpPr>
            <p:cNvPr id="4" name="Freeform 4"/>
            <p:cNvSpPr/>
            <p:nvPr/>
          </p:nvSpPr>
          <p:spPr>
            <a:xfrm>
              <a:off x="0" y="0"/>
              <a:ext cx="4786653" cy="2328791"/>
            </a:xfrm>
            <a:custGeom>
              <a:avLst/>
              <a:gdLst/>
              <a:ahLst/>
              <a:cxnLst/>
              <a:rect l="l" t="t" r="r" b="b"/>
              <a:pathLst>
                <a:path w="4786653" h="2328791">
                  <a:moveTo>
                    <a:pt x="0" y="0"/>
                  </a:moveTo>
                  <a:lnTo>
                    <a:pt x="4786653" y="0"/>
                  </a:lnTo>
                  <a:lnTo>
                    <a:pt x="4786653" y="2328791"/>
                  </a:lnTo>
                  <a:lnTo>
                    <a:pt x="0" y="2328791"/>
                  </a:lnTo>
                  <a:close/>
                </a:path>
              </a:pathLst>
            </a:custGeom>
            <a:solidFill>
              <a:srgbClr val="8A6140"/>
            </a:solidFill>
          </p:spPr>
        </p:sp>
      </p:grpSp>
      <p:sp>
        <p:nvSpPr>
          <p:cNvPr id="5" name="TextBox 5"/>
          <p:cNvSpPr txBox="1"/>
          <p:nvPr/>
        </p:nvSpPr>
        <p:spPr>
          <a:xfrm>
            <a:off x="528502" y="4176307"/>
            <a:ext cx="7736650" cy="1792637"/>
          </a:xfrm>
          <a:prstGeom prst="rect">
            <a:avLst/>
          </a:prstGeom>
        </p:spPr>
        <p:txBody>
          <a:bodyPr lIns="0" tIns="0" rIns="0" bIns="0" rtlCol="0" anchor="t">
            <a:spAutoFit/>
          </a:bodyPr>
          <a:lstStyle/>
          <a:p>
            <a:pPr algn="ctr">
              <a:lnSpc>
                <a:spcPts val="7490"/>
              </a:lnSpc>
              <a:spcBef>
                <a:spcPct val="0"/>
              </a:spcBef>
            </a:pPr>
            <a:r>
              <a:rPr lang="en-US" sz="3942">
                <a:solidFill>
                  <a:srgbClr val="EFEBE0"/>
                </a:solidFill>
                <a:latin typeface="Manison Bold"/>
              </a:rPr>
              <a:t>UML Use Case Diagram of User identification:</a:t>
            </a:r>
          </a:p>
        </p:txBody>
      </p:sp>
      <p:grpSp>
        <p:nvGrpSpPr>
          <p:cNvPr id="6" name="Group 6"/>
          <p:cNvGrpSpPr/>
          <p:nvPr/>
        </p:nvGrpSpPr>
        <p:grpSpPr>
          <a:xfrm>
            <a:off x="272873" y="10037421"/>
            <a:ext cx="2770326" cy="249580"/>
            <a:chOff x="0" y="0"/>
            <a:chExt cx="552996" cy="152400"/>
          </a:xfrm>
        </p:grpSpPr>
        <p:sp>
          <p:nvSpPr>
            <p:cNvPr id="7" name="Freeform 7"/>
            <p:cNvSpPr/>
            <p:nvPr/>
          </p:nvSpPr>
          <p:spPr>
            <a:xfrm>
              <a:off x="0" y="0"/>
              <a:ext cx="552996" cy="152400"/>
            </a:xfrm>
            <a:custGeom>
              <a:avLst/>
              <a:gdLst/>
              <a:ahLst/>
              <a:cxnLst/>
              <a:rect l="l" t="t" r="r" b="b"/>
              <a:pathLst>
                <a:path w="552996" h="152400">
                  <a:moveTo>
                    <a:pt x="0" y="0"/>
                  </a:moveTo>
                  <a:lnTo>
                    <a:pt x="552996" y="0"/>
                  </a:lnTo>
                  <a:lnTo>
                    <a:pt x="552996" y="152400"/>
                  </a:lnTo>
                  <a:lnTo>
                    <a:pt x="0" y="152400"/>
                  </a:lnTo>
                  <a:close/>
                </a:path>
              </a:pathLst>
            </a:custGeom>
            <a:solidFill>
              <a:srgbClr val="8A6140"/>
            </a:solidFill>
          </p:spPr>
        </p:sp>
      </p:grpSp>
      <p:grpSp>
        <p:nvGrpSpPr>
          <p:cNvPr id="8" name="Group 8"/>
          <p:cNvGrpSpPr/>
          <p:nvPr/>
        </p:nvGrpSpPr>
        <p:grpSpPr>
          <a:xfrm>
            <a:off x="0" y="7467271"/>
            <a:ext cx="299558" cy="2819729"/>
            <a:chOff x="0" y="0"/>
            <a:chExt cx="152400" cy="667193"/>
          </a:xfrm>
        </p:grpSpPr>
        <p:sp>
          <p:nvSpPr>
            <p:cNvPr id="9" name="Freeform 9"/>
            <p:cNvSpPr/>
            <p:nvPr/>
          </p:nvSpPr>
          <p:spPr>
            <a:xfrm>
              <a:off x="0" y="0"/>
              <a:ext cx="152400" cy="667193"/>
            </a:xfrm>
            <a:custGeom>
              <a:avLst/>
              <a:gdLst/>
              <a:ahLst/>
              <a:cxnLst/>
              <a:rect l="l" t="t" r="r" b="b"/>
              <a:pathLst>
                <a:path w="152400" h="667193">
                  <a:moveTo>
                    <a:pt x="0" y="0"/>
                  </a:moveTo>
                  <a:lnTo>
                    <a:pt x="152400" y="0"/>
                  </a:lnTo>
                  <a:lnTo>
                    <a:pt x="152400" y="667193"/>
                  </a:lnTo>
                  <a:lnTo>
                    <a:pt x="0" y="667193"/>
                  </a:lnTo>
                  <a:close/>
                </a:path>
              </a:pathLst>
            </a:custGeom>
            <a:solidFill>
              <a:srgbClr val="8A6140"/>
            </a:solidFill>
          </p:spPr>
        </p:sp>
      </p:grpSp>
      <p:grpSp>
        <p:nvGrpSpPr>
          <p:cNvPr id="10" name="Group 10"/>
          <p:cNvGrpSpPr/>
          <p:nvPr/>
        </p:nvGrpSpPr>
        <p:grpSpPr>
          <a:xfrm>
            <a:off x="18083337" y="248663"/>
            <a:ext cx="204664" cy="2835814"/>
            <a:chOff x="0" y="0"/>
            <a:chExt cx="152400" cy="566068"/>
          </a:xfrm>
        </p:grpSpPr>
        <p:sp>
          <p:nvSpPr>
            <p:cNvPr id="11" name="Freeform 11"/>
            <p:cNvSpPr/>
            <p:nvPr/>
          </p:nvSpPr>
          <p:spPr>
            <a:xfrm>
              <a:off x="0" y="0"/>
              <a:ext cx="152400" cy="566068"/>
            </a:xfrm>
            <a:custGeom>
              <a:avLst/>
              <a:gdLst/>
              <a:ahLst/>
              <a:cxnLst/>
              <a:rect l="l" t="t" r="r" b="b"/>
              <a:pathLst>
                <a:path w="152400" h="566068">
                  <a:moveTo>
                    <a:pt x="0" y="0"/>
                  </a:moveTo>
                  <a:lnTo>
                    <a:pt x="152400" y="0"/>
                  </a:lnTo>
                  <a:lnTo>
                    <a:pt x="152400" y="566068"/>
                  </a:lnTo>
                  <a:lnTo>
                    <a:pt x="0" y="566068"/>
                  </a:lnTo>
                  <a:close/>
                </a:path>
              </a:pathLst>
            </a:custGeom>
            <a:solidFill>
              <a:srgbClr val="8A6140"/>
            </a:solidFill>
          </p:spPr>
        </p:sp>
      </p:grpSp>
      <p:grpSp>
        <p:nvGrpSpPr>
          <p:cNvPr id="12" name="Group 12"/>
          <p:cNvGrpSpPr/>
          <p:nvPr/>
        </p:nvGrpSpPr>
        <p:grpSpPr>
          <a:xfrm>
            <a:off x="14647333" y="-1"/>
            <a:ext cx="3640667" cy="248663"/>
            <a:chOff x="0" y="0"/>
            <a:chExt cx="2126613" cy="597466"/>
          </a:xfrm>
        </p:grpSpPr>
        <p:sp>
          <p:nvSpPr>
            <p:cNvPr id="13" name="Freeform 13"/>
            <p:cNvSpPr/>
            <p:nvPr/>
          </p:nvSpPr>
          <p:spPr>
            <a:xfrm>
              <a:off x="0" y="0"/>
              <a:ext cx="2126613" cy="597466"/>
            </a:xfrm>
            <a:custGeom>
              <a:avLst/>
              <a:gdLst/>
              <a:ahLst/>
              <a:cxnLst/>
              <a:rect l="l" t="t" r="r" b="b"/>
              <a:pathLst>
                <a:path w="2126613" h="597466">
                  <a:moveTo>
                    <a:pt x="0" y="0"/>
                  </a:moveTo>
                  <a:lnTo>
                    <a:pt x="2126613" y="0"/>
                  </a:lnTo>
                  <a:lnTo>
                    <a:pt x="2126613" y="597466"/>
                  </a:lnTo>
                  <a:lnTo>
                    <a:pt x="0" y="597466"/>
                  </a:lnTo>
                  <a:close/>
                </a:path>
              </a:pathLst>
            </a:custGeom>
            <a:solidFill>
              <a:srgbClr val="8A6140"/>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277532" y="2229107"/>
            <a:ext cx="4736447" cy="5472101"/>
            <a:chOff x="0" y="0"/>
            <a:chExt cx="2766687" cy="3196403"/>
          </a:xfrm>
        </p:grpSpPr>
        <p:sp>
          <p:nvSpPr>
            <p:cNvPr id="3" name="Freeform 3"/>
            <p:cNvSpPr/>
            <p:nvPr/>
          </p:nvSpPr>
          <p:spPr>
            <a:xfrm>
              <a:off x="0" y="0"/>
              <a:ext cx="2766687" cy="3196403"/>
            </a:xfrm>
            <a:custGeom>
              <a:avLst/>
              <a:gdLst/>
              <a:ahLst/>
              <a:cxnLst/>
              <a:rect l="l" t="t" r="r" b="b"/>
              <a:pathLst>
                <a:path w="2766687" h="3196403">
                  <a:moveTo>
                    <a:pt x="0" y="0"/>
                  </a:moveTo>
                  <a:lnTo>
                    <a:pt x="2766687" y="0"/>
                  </a:lnTo>
                  <a:lnTo>
                    <a:pt x="2766687" y="3196403"/>
                  </a:lnTo>
                  <a:lnTo>
                    <a:pt x="0" y="3196403"/>
                  </a:lnTo>
                  <a:close/>
                </a:path>
              </a:pathLst>
            </a:custGeom>
            <a:solidFill>
              <a:srgbClr val="8A6140"/>
            </a:solidFill>
          </p:spPr>
        </p:sp>
      </p:grpSp>
      <p:pic>
        <p:nvPicPr>
          <p:cNvPr id="4" name="Picture 4"/>
          <p:cNvPicPr>
            <a:picLocks noChangeAspect="1"/>
          </p:cNvPicPr>
          <p:nvPr/>
        </p:nvPicPr>
        <p:blipFill>
          <a:blip r:embed="rId2"/>
          <a:srcRect/>
          <a:stretch>
            <a:fillRect/>
          </a:stretch>
        </p:blipFill>
        <p:spPr>
          <a:xfrm>
            <a:off x="5021268" y="619341"/>
            <a:ext cx="13062068" cy="9193594"/>
          </a:xfrm>
          <a:prstGeom prst="rect">
            <a:avLst/>
          </a:prstGeom>
        </p:spPr>
      </p:pic>
      <p:sp>
        <p:nvSpPr>
          <p:cNvPr id="5" name="TextBox 5"/>
          <p:cNvSpPr txBox="1"/>
          <p:nvPr/>
        </p:nvSpPr>
        <p:spPr>
          <a:xfrm>
            <a:off x="272873" y="3704820"/>
            <a:ext cx="4741105" cy="2735612"/>
          </a:xfrm>
          <a:prstGeom prst="rect">
            <a:avLst/>
          </a:prstGeom>
        </p:spPr>
        <p:txBody>
          <a:bodyPr lIns="0" tIns="0" rIns="0" bIns="0" rtlCol="0" anchor="t">
            <a:spAutoFit/>
          </a:bodyPr>
          <a:lstStyle/>
          <a:p>
            <a:pPr algn="ctr">
              <a:lnSpc>
                <a:spcPts val="7490"/>
              </a:lnSpc>
              <a:spcBef>
                <a:spcPct val="0"/>
              </a:spcBef>
            </a:pPr>
            <a:r>
              <a:rPr lang="en-US" sz="3942">
                <a:solidFill>
                  <a:srgbClr val="EFEBE0"/>
                </a:solidFill>
                <a:latin typeface="Manison Bold"/>
              </a:rPr>
              <a:t>UML Class Diagram of User identification:</a:t>
            </a:r>
          </a:p>
        </p:txBody>
      </p:sp>
      <p:grpSp>
        <p:nvGrpSpPr>
          <p:cNvPr id="6" name="Group 6"/>
          <p:cNvGrpSpPr/>
          <p:nvPr/>
        </p:nvGrpSpPr>
        <p:grpSpPr>
          <a:xfrm>
            <a:off x="14647333" y="0"/>
            <a:ext cx="3640667" cy="248663"/>
            <a:chOff x="0" y="0"/>
            <a:chExt cx="2126613" cy="597466"/>
          </a:xfrm>
        </p:grpSpPr>
        <p:sp>
          <p:nvSpPr>
            <p:cNvPr id="7" name="Freeform 7"/>
            <p:cNvSpPr/>
            <p:nvPr/>
          </p:nvSpPr>
          <p:spPr>
            <a:xfrm>
              <a:off x="0" y="0"/>
              <a:ext cx="2126613" cy="597466"/>
            </a:xfrm>
            <a:custGeom>
              <a:avLst/>
              <a:gdLst/>
              <a:ahLst/>
              <a:cxnLst/>
              <a:rect l="l" t="t" r="r" b="b"/>
              <a:pathLst>
                <a:path w="2126613" h="597466">
                  <a:moveTo>
                    <a:pt x="0" y="0"/>
                  </a:moveTo>
                  <a:lnTo>
                    <a:pt x="2126613" y="0"/>
                  </a:lnTo>
                  <a:lnTo>
                    <a:pt x="2126613" y="597466"/>
                  </a:lnTo>
                  <a:lnTo>
                    <a:pt x="0" y="597466"/>
                  </a:lnTo>
                  <a:close/>
                </a:path>
              </a:pathLst>
            </a:custGeom>
            <a:solidFill>
              <a:srgbClr val="8A6140"/>
            </a:solidFill>
          </p:spPr>
        </p:sp>
      </p:grpSp>
      <p:grpSp>
        <p:nvGrpSpPr>
          <p:cNvPr id="8" name="Group 8"/>
          <p:cNvGrpSpPr/>
          <p:nvPr/>
        </p:nvGrpSpPr>
        <p:grpSpPr>
          <a:xfrm>
            <a:off x="18083337" y="248663"/>
            <a:ext cx="204664" cy="2835814"/>
            <a:chOff x="0" y="0"/>
            <a:chExt cx="152400" cy="566068"/>
          </a:xfrm>
        </p:grpSpPr>
        <p:sp>
          <p:nvSpPr>
            <p:cNvPr id="9" name="Freeform 9"/>
            <p:cNvSpPr/>
            <p:nvPr/>
          </p:nvSpPr>
          <p:spPr>
            <a:xfrm>
              <a:off x="0" y="0"/>
              <a:ext cx="152400" cy="566068"/>
            </a:xfrm>
            <a:custGeom>
              <a:avLst/>
              <a:gdLst/>
              <a:ahLst/>
              <a:cxnLst/>
              <a:rect l="l" t="t" r="r" b="b"/>
              <a:pathLst>
                <a:path w="152400" h="566068">
                  <a:moveTo>
                    <a:pt x="0" y="0"/>
                  </a:moveTo>
                  <a:lnTo>
                    <a:pt x="152400" y="0"/>
                  </a:lnTo>
                  <a:lnTo>
                    <a:pt x="152400" y="566068"/>
                  </a:lnTo>
                  <a:lnTo>
                    <a:pt x="0" y="566068"/>
                  </a:lnTo>
                  <a:close/>
                </a:path>
              </a:pathLst>
            </a:custGeom>
            <a:solidFill>
              <a:srgbClr val="8A6140"/>
            </a:solidFill>
          </p:spPr>
        </p:sp>
      </p:grpSp>
      <p:grpSp>
        <p:nvGrpSpPr>
          <p:cNvPr id="10" name="Group 10"/>
          <p:cNvGrpSpPr/>
          <p:nvPr/>
        </p:nvGrpSpPr>
        <p:grpSpPr>
          <a:xfrm>
            <a:off x="0" y="8141729"/>
            <a:ext cx="272873" cy="2145272"/>
            <a:chOff x="0" y="0"/>
            <a:chExt cx="152400" cy="667193"/>
          </a:xfrm>
        </p:grpSpPr>
        <p:sp>
          <p:nvSpPr>
            <p:cNvPr id="11" name="Freeform 11"/>
            <p:cNvSpPr/>
            <p:nvPr/>
          </p:nvSpPr>
          <p:spPr>
            <a:xfrm>
              <a:off x="0" y="0"/>
              <a:ext cx="152400" cy="667193"/>
            </a:xfrm>
            <a:custGeom>
              <a:avLst/>
              <a:gdLst/>
              <a:ahLst/>
              <a:cxnLst/>
              <a:rect l="l" t="t" r="r" b="b"/>
              <a:pathLst>
                <a:path w="152400" h="667193">
                  <a:moveTo>
                    <a:pt x="0" y="0"/>
                  </a:moveTo>
                  <a:lnTo>
                    <a:pt x="152400" y="0"/>
                  </a:lnTo>
                  <a:lnTo>
                    <a:pt x="152400" y="667193"/>
                  </a:lnTo>
                  <a:lnTo>
                    <a:pt x="0" y="667193"/>
                  </a:lnTo>
                  <a:close/>
                </a:path>
              </a:pathLst>
            </a:custGeom>
            <a:solidFill>
              <a:srgbClr val="8A6140"/>
            </a:solidFill>
          </p:spPr>
        </p:sp>
      </p:grpSp>
      <p:grpSp>
        <p:nvGrpSpPr>
          <p:cNvPr id="12" name="Group 12"/>
          <p:cNvGrpSpPr/>
          <p:nvPr/>
        </p:nvGrpSpPr>
        <p:grpSpPr>
          <a:xfrm>
            <a:off x="272873" y="10037421"/>
            <a:ext cx="2770326" cy="249580"/>
            <a:chOff x="0" y="0"/>
            <a:chExt cx="552996" cy="152400"/>
          </a:xfrm>
        </p:grpSpPr>
        <p:sp>
          <p:nvSpPr>
            <p:cNvPr id="13" name="Freeform 13"/>
            <p:cNvSpPr/>
            <p:nvPr/>
          </p:nvSpPr>
          <p:spPr>
            <a:xfrm>
              <a:off x="0" y="0"/>
              <a:ext cx="552996" cy="152400"/>
            </a:xfrm>
            <a:custGeom>
              <a:avLst/>
              <a:gdLst/>
              <a:ahLst/>
              <a:cxnLst/>
              <a:rect l="l" t="t" r="r" b="b"/>
              <a:pathLst>
                <a:path w="552996" h="152400">
                  <a:moveTo>
                    <a:pt x="0" y="0"/>
                  </a:moveTo>
                  <a:lnTo>
                    <a:pt x="552996" y="0"/>
                  </a:lnTo>
                  <a:lnTo>
                    <a:pt x="552996" y="152400"/>
                  </a:lnTo>
                  <a:lnTo>
                    <a:pt x="0" y="152400"/>
                  </a:lnTo>
                  <a:close/>
                </a:path>
              </a:pathLst>
            </a:custGeom>
            <a:solidFill>
              <a:srgbClr val="8A6140"/>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277532" y="2229107"/>
            <a:ext cx="3855404" cy="5472101"/>
            <a:chOff x="0" y="0"/>
            <a:chExt cx="2252046" cy="3196403"/>
          </a:xfrm>
        </p:grpSpPr>
        <p:sp>
          <p:nvSpPr>
            <p:cNvPr id="3" name="Freeform 3"/>
            <p:cNvSpPr/>
            <p:nvPr/>
          </p:nvSpPr>
          <p:spPr>
            <a:xfrm>
              <a:off x="0" y="0"/>
              <a:ext cx="2252046" cy="3196403"/>
            </a:xfrm>
            <a:custGeom>
              <a:avLst/>
              <a:gdLst/>
              <a:ahLst/>
              <a:cxnLst/>
              <a:rect l="l" t="t" r="r" b="b"/>
              <a:pathLst>
                <a:path w="2252046" h="3196403">
                  <a:moveTo>
                    <a:pt x="0" y="0"/>
                  </a:moveTo>
                  <a:lnTo>
                    <a:pt x="2252046" y="0"/>
                  </a:lnTo>
                  <a:lnTo>
                    <a:pt x="2252046" y="3196403"/>
                  </a:lnTo>
                  <a:lnTo>
                    <a:pt x="0" y="3196403"/>
                  </a:lnTo>
                  <a:close/>
                </a:path>
              </a:pathLst>
            </a:custGeom>
            <a:solidFill>
              <a:srgbClr val="8A6140"/>
            </a:solidFill>
          </p:spPr>
        </p:sp>
      </p:grpSp>
      <p:grpSp>
        <p:nvGrpSpPr>
          <p:cNvPr id="4" name="Group 4"/>
          <p:cNvGrpSpPr/>
          <p:nvPr/>
        </p:nvGrpSpPr>
        <p:grpSpPr>
          <a:xfrm>
            <a:off x="14647333" y="-1"/>
            <a:ext cx="3640667" cy="248663"/>
            <a:chOff x="0" y="0"/>
            <a:chExt cx="2126613" cy="597466"/>
          </a:xfrm>
        </p:grpSpPr>
        <p:sp>
          <p:nvSpPr>
            <p:cNvPr id="5" name="Freeform 5"/>
            <p:cNvSpPr/>
            <p:nvPr/>
          </p:nvSpPr>
          <p:spPr>
            <a:xfrm>
              <a:off x="0" y="0"/>
              <a:ext cx="2126613" cy="597466"/>
            </a:xfrm>
            <a:custGeom>
              <a:avLst/>
              <a:gdLst/>
              <a:ahLst/>
              <a:cxnLst/>
              <a:rect l="l" t="t" r="r" b="b"/>
              <a:pathLst>
                <a:path w="2126613" h="597466">
                  <a:moveTo>
                    <a:pt x="0" y="0"/>
                  </a:moveTo>
                  <a:lnTo>
                    <a:pt x="2126613" y="0"/>
                  </a:lnTo>
                  <a:lnTo>
                    <a:pt x="2126613" y="597466"/>
                  </a:lnTo>
                  <a:lnTo>
                    <a:pt x="0" y="597466"/>
                  </a:lnTo>
                  <a:close/>
                </a:path>
              </a:pathLst>
            </a:custGeom>
            <a:solidFill>
              <a:srgbClr val="8A6140"/>
            </a:solidFill>
          </p:spPr>
        </p:sp>
      </p:grpSp>
      <p:grpSp>
        <p:nvGrpSpPr>
          <p:cNvPr id="6" name="Group 6"/>
          <p:cNvGrpSpPr/>
          <p:nvPr/>
        </p:nvGrpSpPr>
        <p:grpSpPr>
          <a:xfrm>
            <a:off x="18083337" y="248663"/>
            <a:ext cx="204663" cy="2835814"/>
            <a:chOff x="0" y="0"/>
            <a:chExt cx="152400" cy="566068"/>
          </a:xfrm>
        </p:grpSpPr>
        <p:sp>
          <p:nvSpPr>
            <p:cNvPr id="7" name="Freeform 7"/>
            <p:cNvSpPr/>
            <p:nvPr/>
          </p:nvSpPr>
          <p:spPr>
            <a:xfrm>
              <a:off x="0" y="0"/>
              <a:ext cx="152400" cy="566068"/>
            </a:xfrm>
            <a:custGeom>
              <a:avLst/>
              <a:gdLst/>
              <a:ahLst/>
              <a:cxnLst/>
              <a:rect l="l" t="t" r="r" b="b"/>
              <a:pathLst>
                <a:path w="152400" h="566068">
                  <a:moveTo>
                    <a:pt x="0" y="0"/>
                  </a:moveTo>
                  <a:lnTo>
                    <a:pt x="152400" y="0"/>
                  </a:lnTo>
                  <a:lnTo>
                    <a:pt x="152400" y="566068"/>
                  </a:lnTo>
                  <a:lnTo>
                    <a:pt x="0" y="566068"/>
                  </a:lnTo>
                  <a:close/>
                </a:path>
              </a:pathLst>
            </a:custGeom>
            <a:solidFill>
              <a:srgbClr val="8A6140"/>
            </a:solidFill>
          </p:spPr>
        </p:sp>
      </p:grpSp>
      <p:grpSp>
        <p:nvGrpSpPr>
          <p:cNvPr id="8" name="Group 8"/>
          <p:cNvGrpSpPr/>
          <p:nvPr/>
        </p:nvGrpSpPr>
        <p:grpSpPr>
          <a:xfrm>
            <a:off x="0" y="8141729"/>
            <a:ext cx="313763" cy="2145272"/>
            <a:chOff x="0" y="0"/>
            <a:chExt cx="152400" cy="667193"/>
          </a:xfrm>
        </p:grpSpPr>
        <p:sp>
          <p:nvSpPr>
            <p:cNvPr id="9" name="Freeform 9"/>
            <p:cNvSpPr/>
            <p:nvPr/>
          </p:nvSpPr>
          <p:spPr>
            <a:xfrm>
              <a:off x="0" y="0"/>
              <a:ext cx="152400" cy="667193"/>
            </a:xfrm>
            <a:custGeom>
              <a:avLst/>
              <a:gdLst/>
              <a:ahLst/>
              <a:cxnLst/>
              <a:rect l="l" t="t" r="r" b="b"/>
              <a:pathLst>
                <a:path w="152400" h="667193">
                  <a:moveTo>
                    <a:pt x="0" y="0"/>
                  </a:moveTo>
                  <a:lnTo>
                    <a:pt x="152400" y="0"/>
                  </a:lnTo>
                  <a:lnTo>
                    <a:pt x="152400" y="667193"/>
                  </a:lnTo>
                  <a:lnTo>
                    <a:pt x="0" y="667193"/>
                  </a:lnTo>
                  <a:close/>
                </a:path>
              </a:pathLst>
            </a:custGeom>
            <a:solidFill>
              <a:srgbClr val="8A6140"/>
            </a:solidFill>
          </p:spPr>
        </p:sp>
      </p:grpSp>
      <p:grpSp>
        <p:nvGrpSpPr>
          <p:cNvPr id="10" name="Group 10"/>
          <p:cNvGrpSpPr/>
          <p:nvPr/>
        </p:nvGrpSpPr>
        <p:grpSpPr>
          <a:xfrm>
            <a:off x="272873" y="9867901"/>
            <a:ext cx="2770326" cy="419100"/>
            <a:chOff x="0" y="0"/>
            <a:chExt cx="552996" cy="152400"/>
          </a:xfrm>
        </p:grpSpPr>
        <p:sp>
          <p:nvSpPr>
            <p:cNvPr id="11" name="Freeform 11"/>
            <p:cNvSpPr/>
            <p:nvPr/>
          </p:nvSpPr>
          <p:spPr>
            <a:xfrm>
              <a:off x="0" y="0"/>
              <a:ext cx="552996" cy="152400"/>
            </a:xfrm>
            <a:custGeom>
              <a:avLst/>
              <a:gdLst/>
              <a:ahLst/>
              <a:cxnLst/>
              <a:rect l="l" t="t" r="r" b="b"/>
              <a:pathLst>
                <a:path w="552996" h="152400">
                  <a:moveTo>
                    <a:pt x="0" y="0"/>
                  </a:moveTo>
                  <a:lnTo>
                    <a:pt x="552996" y="0"/>
                  </a:lnTo>
                  <a:lnTo>
                    <a:pt x="552996" y="152400"/>
                  </a:lnTo>
                  <a:lnTo>
                    <a:pt x="0" y="152400"/>
                  </a:lnTo>
                  <a:close/>
                </a:path>
              </a:pathLst>
            </a:custGeom>
            <a:solidFill>
              <a:srgbClr val="8A6140"/>
            </a:solidFill>
          </p:spPr>
        </p:sp>
      </p:grpSp>
      <p:pic>
        <p:nvPicPr>
          <p:cNvPr id="14" name="Picture 14"/>
          <p:cNvPicPr>
            <a:picLocks noChangeAspect="1"/>
          </p:cNvPicPr>
          <p:nvPr/>
        </p:nvPicPr>
        <p:blipFill>
          <a:blip r:embed="rId2"/>
          <a:srcRect/>
          <a:stretch>
            <a:fillRect/>
          </a:stretch>
        </p:blipFill>
        <p:spPr>
          <a:xfrm>
            <a:off x="4342486" y="1857070"/>
            <a:ext cx="13631751" cy="6828451"/>
          </a:xfrm>
          <a:prstGeom prst="rect">
            <a:avLst/>
          </a:prstGeom>
        </p:spPr>
      </p:pic>
      <p:sp>
        <p:nvSpPr>
          <p:cNvPr id="15" name="TextBox 15"/>
          <p:cNvSpPr txBox="1"/>
          <p:nvPr/>
        </p:nvSpPr>
        <p:spPr>
          <a:xfrm>
            <a:off x="486568" y="3151152"/>
            <a:ext cx="3397515" cy="3007397"/>
          </a:xfrm>
          <a:prstGeom prst="rect">
            <a:avLst/>
          </a:prstGeom>
        </p:spPr>
        <p:txBody>
          <a:bodyPr lIns="0" tIns="0" rIns="0" bIns="0" rtlCol="0" anchor="t">
            <a:spAutoFit/>
          </a:bodyPr>
          <a:lstStyle/>
          <a:p>
            <a:pPr>
              <a:lnSpc>
                <a:spcPts val="4825"/>
              </a:lnSpc>
            </a:pPr>
            <a:r>
              <a:rPr lang="en-US" sz="2942">
                <a:solidFill>
                  <a:srgbClr val="EFEBE0"/>
                </a:solidFill>
                <a:latin typeface="Manison Bold"/>
              </a:rPr>
              <a:t>UML sequence diagram(dynamic behavior) </a:t>
            </a:r>
          </a:p>
          <a:p>
            <a:pPr>
              <a:lnSpc>
                <a:spcPts val="4825"/>
              </a:lnSpc>
            </a:pPr>
            <a:r>
              <a:rPr lang="en-US" sz="2942">
                <a:solidFill>
                  <a:srgbClr val="EFEBE0"/>
                </a:solidFill>
                <a:latin typeface="Arimo Bold"/>
              </a:rPr>
              <a:t> of User identification:</a:t>
            </a:r>
          </a:p>
        </p:txBody>
      </p:sp>
      <p:sp>
        <p:nvSpPr>
          <p:cNvPr id="16" name="TextBox 16"/>
          <p:cNvSpPr txBox="1"/>
          <p:nvPr/>
        </p:nvSpPr>
        <p:spPr>
          <a:xfrm>
            <a:off x="7912048" y="781050"/>
            <a:ext cx="4886771" cy="800132"/>
          </a:xfrm>
          <a:prstGeom prst="rect">
            <a:avLst/>
          </a:prstGeom>
        </p:spPr>
        <p:txBody>
          <a:bodyPr lIns="0" tIns="0" rIns="0" bIns="0" rtlCol="0" anchor="t">
            <a:spAutoFit/>
          </a:bodyPr>
          <a:lstStyle/>
          <a:p>
            <a:pPr algn="ctr">
              <a:lnSpc>
                <a:spcPts val="6920"/>
              </a:lnSpc>
              <a:spcBef>
                <a:spcPct val="0"/>
              </a:spcBef>
            </a:pPr>
            <a:r>
              <a:rPr lang="en-US" sz="3642" u="sng">
                <a:solidFill>
                  <a:srgbClr val="303B2E"/>
                </a:solidFill>
                <a:latin typeface="Manison Bold"/>
              </a:rPr>
              <a:t>Registration use case: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277532" y="2229107"/>
            <a:ext cx="3855404" cy="5472101"/>
            <a:chOff x="0" y="0"/>
            <a:chExt cx="2252046" cy="3196403"/>
          </a:xfrm>
        </p:grpSpPr>
        <p:sp>
          <p:nvSpPr>
            <p:cNvPr id="3" name="Freeform 3"/>
            <p:cNvSpPr/>
            <p:nvPr/>
          </p:nvSpPr>
          <p:spPr>
            <a:xfrm>
              <a:off x="0" y="0"/>
              <a:ext cx="2252046" cy="3196403"/>
            </a:xfrm>
            <a:custGeom>
              <a:avLst/>
              <a:gdLst/>
              <a:ahLst/>
              <a:cxnLst/>
              <a:rect l="l" t="t" r="r" b="b"/>
              <a:pathLst>
                <a:path w="2252046" h="3196403">
                  <a:moveTo>
                    <a:pt x="0" y="0"/>
                  </a:moveTo>
                  <a:lnTo>
                    <a:pt x="2252046" y="0"/>
                  </a:lnTo>
                  <a:lnTo>
                    <a:pt x="2252046" y="3196403"/>
                  </a:lnTo>
                  <a:lnTo>
                    <a:pt x="0" y="3196403"/>
                  </a:lnTo>
                  <a:close/>
                </a:path>
              </a:pathLst>
            </a:custGeom>
            <a:solidFill>
              <a:srgbClr val="8A6140"/>
            </a:solidFill>
          </p:spPr>
        </p:sp>
      </p:grpSp>
      <p:grpSp>
        <p:nvGrpSpPr>
          <p:cNvPr id="4" name="Group 4"/>
          <p:cNvGrpSpPr/>
          <p:nvPr/>
        </p:nvGrpSpPr>
        <p:grpSpPr>
          <a:xfrm>
            <a:off x="14647333" y="0"/>
            <a:ext cx="3640667" cy="248664"/>
            <a:chOff x="0" y="0"/>
            <a:chExt cx="2126613" cy="597466"/>
          </a:xfrm>
        </p:grpSpPr>
        <p:sp>
          <p:nvSpPr>
            <p:cNvPr id="5" name="Freeform 5"/>
            <p:cNvSpPr/>
            <p:nvPr/>
          </p:nvSpPr>
          <p:spPr>
            <a:xfrm>
              <a:off x="0" y="0"/>
              <a:ext cx="2126613" cy="597466"/>
            </a:xfrm>
            <a:custGeom>
              <a:avLst/>
              <a:gdLst/>
              <a:ahLst/>
              <a:cxnLst/>
              <a:rect l="l" t="t" r="r" b="b"/>
              <a:pathLst>
                <a:path w="2126613" h="597466">
                  <a:moveTo>
                    <a:pt x="0" y="0"/>
                  </a:moveTo>
                  <a:lnTo>
                    <a:pt x="2126613" y="0"/>
                  </a:lnTo>
                  <a:lnTo>
                    <a:pt x="2126613" y="597466"/>
                  </a:lnTo>
                  <a:lnTo>
                    <a:pt x="0" y="597466"/>
                  </a:lnTo>
                  <a:close/>
                </a:path>
              </a:pathLst>
            </a:custGeom>
            <a:solidFill>
              <a:srgbClr val="8A6140"/>
            </a:solidFill>
          </p:spPr>
        </p:sp>
      </p:grpSp>
      <p:grpSp>
        <p:nvGrpSpPr>
          <p:cNvPr id="6" name="Group 6"/>
          <p:cNvGrpSpPr/>
          <p:nvPr/>
        </p:nvGrpSpPr>
        <p:grpSpPr>
          <a:xfrm>
            <a:off x="18083337" y="248663"/>
            <a:ext cx="216480" cy="2835814"/>
            <a:chOff x="0" y="0"/>
            <a:chExt cx="152400" cy="566068"/>
          </a:xfrm>
        </p:grpSpPr>
        <p:sp>
          <p:nvSpPr>
            <p:cNvPr id="7" name="Freeform 7"/>
            <p:cNvSpPr/>
            <p:nvPr/>
          </p:nvSpPr>
          <p:spPr>
            <a:xfrm>
              <a:off x="0" y="0"/>
              <a:ext cx="152400" cy="566068"/>
            </a:xfrm>
            <a:custGeom>
              <a:avLst/>
              <a:gdLst/>
              <a:ahLst/>
              <a:cxnLst/>
              <a:rect l="l" t="t" r="r" b="b"/>
              <a:pathLst>
                <a:path w="152400" h="566068">
                  <a:moveTo>
                    <a:pt x="0" y="0"/>
                  </a:moveTo>
                  <a:lnTo>
                    <a:pt x="152400" y="0"/>
                  </a:lnTo>
                  <a:lnTo>
                    <a:pt x="152400" y="566068"/>
                  </a:lnTo>
                  <a:lnTo>
                    <a:pt x="0" y="566068"/>
                  </a:lnTo>
                  <a:close/>
                </a:path>
              </a:pathLst>
            </a:custGeom>
            <a:solidFill>
              <a:srgbClr val="8A6140"/>
            </a:solidFill>
          </p:spPr>
        </p:sp>
      </p:grpSp>
      <p:grpSp>
        <p:nvGrpSpPr>
          <p:cNvPr id="8" name="Group 8"/>
          <p:cNvGrpSpPr/>
          <p:nvPr/>
        </p:nvGrpSpPr>
        <p:grpSpPr>
          <a:xfrm>
            <a:off x="0" y="8141729"/>
            <a:ext cx="272873" cy="2145272"/>
            <a:chOff x="0" y="0"/>
            <a:chExt cx="152400" cy="667193"/>
          </a:xfrm>
        </p:grpSpPr>
        <p:sp>
          <p:nvSpPr>
            <p:cNvPr id="9" name="Freeform 9"/>
            <p:cNvSpPr/>
            <p:nvPr/>
          </p:nvSpPr>
          <p:spPr>
            <a:xfrm>
              <a:off x="0" y="0"/>
              <a:ext cx="152400" cy="667193"/>
            </a:xfrm>
            <a:custGeom>
              <a:avLst/>
              <a:gdLst/>
              <a:ahLst/>
              <a:cxnLst/>
              <a:rect l="l" t="t" r="r" b="b"/>
              <a:pathLst>
                <a:path w="152400" h="667193">
                  <a:moveTo>
                    <a:pt x="0" y="0"/>
                  </a:moveTo>
                  <a:lnTo>
                    <a:pt x="152400" y="0"/>
                  </a:lnTo>
                  <a:lnTo>
                    <a:pt x="152400" y="667193"/>
                  </a:lnTo>
                  <a:lnTo>
                    <a:pt x="0" y="667193"/>
                  </a:lnTo>
                  <a:close/>
                </a:path>
              </a:pathLst>
            </a:custGeom>
            <a:solidFill>
              <a:srgbClr val="8A6140"/>
            </a:solidFill>
          </p:spPr>
        </p:sp>
      </p:grpSp>
      <p:grpSp>
        <p:nvGrpSpPr>
          <p:cNvPr id="10" name="Group 10"/>
          <p:cNvGrpSpPr/>
          <p:nvPr/>
        </p:nvGrpSpPr>
        <p:grpSpPr>
          <a:xfrm>
            <a:off x="272873" y="10037421"/>
            <a:ext cx="2770326" cy="249580"/>
            <a:chOff x="0" y="0"/>
            <a:chExt cx="552996" cy="152400"/>
          </a:xfrm>
        </p:grpSpPr>
        <p:sp>
          <p:nvSpPr>
            <p:cNvPr id="11" name="Freeform 11"/>
            <p:cNvSpPr/>
            <p:nvPr/>
          </p:nvSpPr>
          <p:spPr>
            <a:xfrm>
              <a:off x="0" y="0"/>
              <a:ext cx="552996" cy="152400"/>
            </a:xfrm>
            <a:custGeom>
              <a:avLst/>
              <a:gdLst/>
              <a:ahLst/>
              <a:cxnLst/>
              <a:rect l="l" t="t" r="r" b="b"/>
              <a:pathLst>
                <a:path w="552996" h="152400">
                  <a:moveTo>
                    <a:pt x="0" y="0"/>
                  </a:moveTo>
                  <a:lnTo>
                    <a:pt x="552996" y="0"/>
                  </a:lnTo>
                  <a:lnTo>
                    <a:pt x="552996" y="152400"/>
                  </a:lnTo>
                  <a:lnTo>
                    <a:pt x="0" y="152400"/>
                  </a:lnTo>
                  <a:close/>
                </a:path>
              </a:pathLst>
            </a:custGeom>
            <a:solidFill>
              <a:srgbClr val="8A6140"/>
            </a:solidFill>
          </p:spPr>
        </p:sp>
      </p:grpSp>
      <p:pic>
        <p:nvPicPr>
          <p:cNvPr id="14" name="Picture 14"/>
          <p:cNvPicPr>
            <a:picLocks noChangeAspect="1"/>
          </p:cNvPicPr>
          <p:nvPr/>
        </p:nvPicPr>
        <p:blipFill>
          <a:blip r:embed="rId2"/>
          <a:srcRect/>
          <a:stretch>
            <a:fillRect/>
          </a:stretch>
        </p:blipFill>
        <p:spPr>
          <a:xfrm>
            <a:off x="4589999" y="1360921"/>
            <a:ext cx="13252754" cy="8168024"/>
          </a:xfrm>
          <a:prstGeom prst="rect">
            <a:avLst/>
          </a:prstGeom>
        </p:spPr>
      </p:pic>
      <p:sp>
        <p:nvSpPr>
          <p:cNvPr id="15" name="TextBox 15"/>
          <p:cNvSpPr txBox="1"/>
          <p:nvPr/>
        </p:nvSpPr>
        <p:spPr>
          <a:xfrm>
            <a:off x="486568" y="3151152"/>
            <a:ext cx="3397515" cy="3007397"/>
          </a:xfrm>
          <a:prstGeom prst="rect">
            <a:avLst/>
          </a:prstGeom>
        </p:spPr>
        <p:txBody>
          <a:bodyPr lIns="0" tIns="0" rIns="0" bIns="0" rtlCol="0" anchor="t">
            <a:spAutoFit/>
          </a:bodyPr>
          <a:lstStyle/>
          <a:p>
            <a:pPr>
              <a:lnSpc>
                <a:spcPts val="4825"/>
              </a:lnSpc>
            </a:pPr>
            <a:r>
              <a:rPr lang="en-US" sz="2942">
                <a:solidFill>
                  <a:srgbClr val="EFEBE0"/>
                </a:solidFill>
                <a:latin typeface="Manison Bold"/>
              </a:rPr>
              <a:t>UML sequence diagram(dynamic behavior) </a:t>
            </a:r>
          </a:p>
          <a:p>
            <a:pPr>
              <a:lnSpc>
                <a:spcPts val="4825"/>
              </a:lnSpc>
            </a:pPr>
            <a:r>
              <a:rPr lang="en-US" sz="2942">
                <a:solidFill>
                  <a:srgbClr val="EFEBE0"/>
                </a:solidFill>
                <a:latin typeface="Arimo Bold"/>
              </a:rPr>
              <a:t> of User identification:</a:t>
            </a:r>
          </a:p>
        </p:txBody>
      </p:sp>
      <p:sp>
        <p:nvSpPr>
          <p:cNvPr id="16" name="TextBox 16"/>
          <p:cNvSpPr txBox="1"/>
          <p:nvPr/>
        </p:nvSpPr>
        <p:spPr>
          <a:xfrm>
            <a:off x="8741467" y="191513"/>
            <a:ext cx="3227933" cy="800132"/>
          </a:xfrm>
          <a:prstGeom prst="rect">
            <a:avLst/>
          </a:prstGeom>
        </p:spPr>
        <p:txBody>
          <a:bodyPr lIns="0" tIns="0" rIns="0" bIns="0" rtlCol="0" anchor="t">
            <a:spAutoFit/>
          </a:bodyPr>
          <a:lstStyle/>
          <a:p>
            <a:pPr algn="ctr">
              <a:lnSpc>
                <a:spcPts val="6920"/>
              </a:lnSpc>
              <a:spcBef>
                <a:spcPct val="0"/>
              </a:spcBef>
            </a:pPr>
            <a:r>
              <a:rPr lang="en-US" sz="3642" u="sng">
                <a:solidFill>
                  <a:srgbClr val="303B2E"/>
                </a:solidFill>
                <a:latin typeface="Manison Bold"/>
              </a:rPr>
              <a:t>login use case: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277532" y="2229107"/>
            <a:ext cx="4113251" cy="5472101"/>
            <a:chOff x="0" y="0"/>
            <a:chExt cx="2402662" cy="3196403"/>
          </a:xfrm>
        </p:grpSpPr>
        <p:sp>
          <p:nvSpPr>
            <p:cNvPr id="3" name="Freeform 3"/>
            <p:cNvSpPr/>
            <p:nvPr/>
          </p:nvSpPr>
          <p:spPr>
            <a:xfrm>
              <a:off x="0" y="0"/>
              <a:ext cx="2402662" cy="3196403"/>
            </a:xfrm>
            <a:custGeom>
              <a:avLst/>
              <a:gdLst/>
              <a:ahLst/>
              <a:cxnLst/>
              <a:rect l="l" t="t" r="r" b="b"/>
              <a:pathLst>
                <a:path w="2402662" h="3196403">
                  <a:moveTo>
                    <a:pt x="0" y="0"/>
                  </a:moveTo>
                  <a:lnTo>
                    <a:pt x="2402662" y="0"/>
                  </a:lnTo>
                  <a:lnTo>
                    <a:pt x="2402662" y="3196403"/>
                  </a:lnTo>
                  <a:lnTo>
                    <a:pt x="0" y="3196403"/>
                  </a:lnTo>
                  <a:close/>
                </a:path>
              </a:pathLst>
            </a:custGeom>
            <a:solidFill>
              <a:srgbClr val="8A6140"/>
            </a:solidFill>
          </p:spPr>
        </p:sp>
      </p:grpSp>
      <p:grpSp>
        <p:nvGrpSpPr>
          <p:cNvPr id="4" name="Group 4"/>
          <p:cNvGrpSpPr/>
          <p:nvPr/>
        </p:nvGrpSpPr>
        <p:grpSpPr>
          <a:xfrm>
            <a:off x="14647333" y="0"/>
            <a:ext cx="3640667" cy="248662"/>
            <a:chOff x="0" y="0"/>
            <a:chExt cx="2126613" cy="597466"/>
          </a:xfrm>
        </p:grpSpPr>
        <p:sp>
          <p:nvSpPr>
            <p:cNvPr id="5" name="Freeform 5"/>
            <p:cNvSpPr/>
            <p:nvPr/>
          </p:nvSpPr>
          <p:spPr>
            <a:xfrm>
              <a:off x="0" y="0"/>
              <a:ext cx="2126613" cy="597466"/>
            </a:xfrm>
            <a:custGeom>
              <a:avLst/>
              <a:gdLst/>
              <a:ahLst/>
              <a:cxnLst/>
              <a:rect l="l" t="t" r="r" b="b"/>
              <a:pathLst>
                <a:path w="2126613" h="597466">
                  <a:moveTo>
                    <a:pt x="0" y="0"/>
                  </a:moveTo>
                  <a:lnTo>
                    <a:pt x="2126613" y="0"/>
                  </a:lnTo>
                  <a:lnTo>
                    <a:pt x="2126613" y="597466"/>
                  </a:lnTo>
                  <a:lnTo>
                    <a:pt x="0" y="597466"/>
                  </a:lnTo>
                  <a:close/>
                </a:path>
              </a:pathLst>
            </a:custGeom>
            <a:solidFill>
              <a:srgbClr val="8A6140"/>
            </a:solidFill>
          </p:spPr>
        </p:sp>
      </p:grpSp>
      <p:grpSp>
        <p:nvGrpSpPr>
          <p:cNvPr id="6" name="Group 6"/>
          <p:cNvGrpSpPr/>
          <p:nvPr/>
        </p:nvGrpSpPr>
        <p:grpSpPr>
          <a:xfrm>
            <a:off x="18083336" y="248663"/>
            <a:ext cx="204664" cy="2835814"/>
            <a:chOff x="0" y="0"/>
            <a:chExt cx="152400" cy="566068"/>
          </a:xfrm>
        </p:grpSpPr>
        <p:sp>
          <p:nvSpPr>
            <p:cNvPr id="7" name="Freeform 7"/>
            <p:cNvSpPr/>
            <p:nvPr/>
          </p:nvSpPr>
          <p:spPr>
            <a:xfrm>
              <a:off x="0" y="0"/>
              <a:ext cx="152400" cy="566068"/>
            </a:xfrm>
            <a:custGeom>
              <a:avLst/>
              <a:gdLst/>
              <a:ahLst/>
              <a:cxnLst/>
              <a:rect l="l" t="t" r="r" b="b"/>
              <a:pathLst>
                <a:path w="152400" h="566068">
                  <a:moveTo>
                    <a:pt x="0" y="0"/>
                  </a:moveTo>
                  <a:lnTo>
                    <a:pt x="152400" y="0"/>
                  </a:lnTo>
                  <a:lnTo>
                    <a:pt x="152400" y="566068"/>
                  </a:lnTo>
                  <a:lnTo>
                    <a:pt x="0" y="566068"/>
                  </a:lnTo>
                  <a:close/>
                </a:path>
              </a:pathLst>
            </a:custGeom>
            <a:solidFill>
              <a:srgbClr val="8A6140"/>
            </a:solidFill>
          </p:spPr>
        </p:sp>
      </p:grpSp>
      <p:grpSp>
        <p:nvGrpSpPr>
          <p:cNvPr id="8" name="Group 8"/>
          <p:cNvGrpSpPr/>
          <p:nvPr/>
        </p:nvGrpSpPr>
        <p:grpSpPr>
          <a:xfrm>
            <a:off x="0" y="8141728"/>
            <a:ext cx="272873" cy="2145272"/>
            <a:chOff x="0" y="0"/>
            <a:chExt cx="152400" cy="667193"/>
          </a:xfrm>
        </p:grpSpPr>
        <p:sp>
          <p:nvSpPr>
            <p:cNvPr id="9" name="Freeform 9"/>
            <p:cNvSpPr/>
            <p:nvPr/>
          </p:nvSpPr>
          <p:spPr>
            <a:xfrm>
              <a:off x="0" y="0"/>
              <a:ext cx="152400" cy="667193"/>
            </a:xfrm>
            <a:custGeom>
              <a:avLst/>
              <a:gdLst/>
              <a:ahLst/>
              <a:cxnLst/>
              <a:rect l="l" t="t" r="r" b="b"/>
              <a:pathLst>
                <a:path w="152400" h="667193">
                  <a:moveTo>
                    <a:pt x="0" y="0"/>
                  </a:moveTo>
                  <a:lnTo>
                    <a:pt x="152400" y="0"/>
                  </a:lnTo>
                  <a:lnTo>
                    <a:pt x="152400" y="667193"/>
                  </a:lnTo>
                  <a:lnTo>
                    <a:pt x="0" y="667193"/>
                  </a:lnTo>
                  <a:close/>
                </a:path>
              </a:pathLst>
            </a:custGeom>
            <a:solidFill>
              <a:srgbClr val="8A6140"/>
            </a:solidFill>
          </p:spPr>
        </p:sp>
      </p:grpSp>
      <p:grpSp>
        <p:nvGrpSpPr>
          <p:cNvPr id="10" name="Group 10"/>
          <p:cNvGrpSpPr/>
          <p:nvPr/>
        </p:nvGrpSpPr>
        <p:grpSpPr>
          <a:xfrm>
            <a:off x="272873" y="10037421"/>
            <a:ext cx="2770326" cy="249580"/>
            <a:chOff x="0" y="0"/>
            <a:chExt cx="552996" cy="152400"/>
          </a:xfrm>
        </p:grpSpPr>
        <p:sp>
          <p:nvSpPr>
            <p:cNvPr id="11" name="Freeform 11"/>
            <p:cNvSpPr/>
            <p:nvPr/>
          </p:nvSpPr>
          <p:spPr>
            <a:xfrm>
              <a:off x="0" y="0"/>
              <a:ext cx="552996" cy="152400"/>
            </a:xfrm>
            <a:custGeom>
              <a:avLst/>
              <a:gdLst/>
              <a:ahLst/>
              <a:cxnLst/>
              <a:rect l="l" t="t" r="r" b="b"/>
              <a:pathLst>
                <a:path w="552996" h="152400">
                  <a:moveTo>
                    <a:pt x="0" y="0"/>
                  </a:moveTo>
                  <a:lnTo>
                    <a:pt x="552996" y="0"/>
                  </a:lnTo>
                  <a:lnTo>
                    <a:pt x="552996" y="152400"/>
                  </a:lnTo>
                  <a:lnTo>
                    <a:pt x="0" y="152400"/>
                  </a:lnTo>
                  <a:close/>
                </a:path>
              </a:pathLst>
            </a:custGeom>
            <a:solidFill>
              <a:srgbClr val="8A6140"/>
            </a:solidFill>
          </p:spPr>
        </p:sp>
      </p:grpSp>
      <p:pic>
        <p:nvPicPr>
          <p:cNvPr id="14" name="Picture 14"/>
          <p:cNvPicPr>
            <a:picLocks noChangeAspect="1"/>
          </p:cNvPicPr>
          <p:nvPr/>
        </p:nvPicPr>
        <p:blipFill>
          <a:blip r:embed="rId2"/>
          <a:srcRect/>
          <a:stretch>
            <a:fillRect/>
          </a:stretch>
        </p:blipFill>
        <p:spPr>
          <a:xfrm>
            <a:off x="4781308" y="439163"/>
            <a:ext cx="13101286" cy="9494065"/>
          </a:xfrm>
          <a:prstGeom prst="rect">
            <a:avLst/>
          </a:prstGeom>
        </p:spPr>
      </p:pic>
      <p:sp>
        <p:nvSpPr>
          <p:cNvPr id="15" name="TextBox 15"/>
          <p:cNvSpPr txBox="1"/>
          <p:nvPr/>
        </p:nvSpPr>
        <p:spPr>
          <a:xfrm>
            <a:off x="277532" y="3964903"/>
            <a:ext cx="4045887" cy="1178597"/>
          </a:xfrm>
          <a:prstGeom prst="rect">
            <a:avLst/>
          </a:prstGeom>
        </p:spPr>
        <p:txBody>
          <a:bodyPr lIns="0" tIns="0" rIns="0" bIns="0" rtlCol="0" anchor="t">
            <a:spAutoFit/>
          </a:bodyPr>
          <a:lstStyle/>
          <a:p>
            <a:pPr algn="ctr">
              <a:lnSpc>
                <a:spcPts val="4825"/>
              </a:lnSpc>
            </a:pPr>
            <a:r>
              <a:rPr lang="en-US" sz="2942">
                <a:solidFill>
                  <a:srgbClr val="EFEBE0"/>
                </a:solidFill>
                <a:latin typeface="Manison Bold"/>
              </a:rPr>
              <a:t> state diagram</a:t>
            </a:r>
            <a:r>
              <a:rPr lang="en-US" sz="2942">
                <a:solidFill>
                  <a:srgbClr val="EFEBE0"/>
                </a:solidFill>
                <a:latin typeface="Arimo Bold"/>
              </a:rPr>
              <a:t> of User identification: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277532" y="2229107"/>
            <a:ext cx="4569779" cy="5472101"/>
            <a:chOff x="0" y="0"/>
            <a:chExt cx="2669332" cy="3196403"/>
          </a:xfrm>
        </p:grpSpPr>
        <p:sp>
          <p:nvSpPr>
            <p:cNvPr id="3" name="Freeform 3"/>
            <p:cNvSpPr/>
            <p:nvPr/>
          </p:nvSpPr>
          <p:spPr>
            <a:xfrm>
              <a:off x="0" y="0"/>
              <a:ext cx="2669332" cy="3196403"/>
            </a:xfrm>
            <a:custGeom>
              <a:avLst/>
              <a:gdLst/>
              <a:ahLst/>
              <a:cxnLst/>
              <a:rect l="l" t="t" r="r" b="b"/>
              <a:pathLst>
                <a:path w="2669332" h="3196403">
                  <a:moveTo>
                    <a:pt x="0" y="0"/>
                  </a:moveTo>
                  <a:lnTo>
                    <a:pt x="2669332" y="0"/>
                  </a:lnTo>
                  <a:lnTo>
                    <a:pt x="2669332" y="3196403"/>
                  </a:lnTo>
                  <a:lnTo>
                    <a:pt x="0" y="3196403"/>
                  </a:lnTo>
                  <a:close/>
                </a:path>
              </a:pathLst>
            </a:custGeom>
            <a:solidFill>
              <a:srgbClr val="8A6140"/>
            </a:solidFill>
          </p:spPr>
        </p:sp>
      </p:grpSp>
      <p:grpSp>
        <p:nvGrpSpPr>
          <p:cNvPr id="4" name="Group 4"/>
          <p:cNvGrpSpPr/>
          <p:nvPr/>
        </p:nvGrpSpPr>
        <p:grpSpPr>
          <a:xfrm>
            <a:off x="14647333" y="-1"/>
            <a:ext cx="3640667" cy="248663"/>
            <a:chOff x="0" y="0"/>
            <a:chExt cx="2126613" cy="597466"/>
          </a:xfrm>
        </p:grpSpPr>
        <p:sp>
          <p:nvSpPr>
            <p:cNvPr id="5" name="Freeform 5"/>
            <p:cNvSpPr/>
            <p:nvPr/>
          </p:nvSpPr>
          <p:spPr>
            <a:xfrm>
              <a:off x="0" y="0"/>
              <a:ext cx="2126613" cy="597466"/>
            </a:xfrm>
            <a:custGeom>
              <a:avLst/>
              <a:gdLst/>
              <a:ahLst/>
              <a:cxnLst/>
              <a:rect l="l" t="t" r="r" b="b"/>
              <a:pathLst>
                <a:path w="2126613" h="597466">
                  <a:moveTo>
                    <a:pt x="0" y="0"/>
                  </a:moveTo>
                  <a:lnTo>
                    <a:pt x="2126613" y="0"/>
                  </a:lnTo>
                  <a:lnTo>
                    <a:pt x="2126613" y="597466"/>
                  </a:lnTo>
                  <a:lnTo>
                    <a:pt x="0" y="597466"/>
                  </a:lnTo>
                  <a:close/>
                </a:path>
              </a:pathLst>
            </a:custGeom>
            <a:solidFill>
              <a:srgbClr val="8A6140"/>
            </a:solidFill>
          </p:spPr>
        </p:sp>
      </p:grpSp>
      <p:grpSp>
        <p:nvGrpSpPr>
          <p:cNvPr id="6" name="Group 6"/>
          <p:cNvGrpSpPr/>
          <p:nvPr/>
        </p:nvGrpSpPr>
        <p:grpSpPr>
          <a:xfrm>
            <a:off x="18083336" y="248663"/>
            <a:ext cx="204664" cy="2835814"/>
            <a:chOff x="0" y="0"/>
            <a:chExt cx="152400" cy="566068"/>
          </a:xfrm>
        </p:grpSpPr>
        <p:sp>
          <p:nvSpPr>
            <p:cNvPr id="7" name="Freeform 7"/>
            <p:cNvSpPr/>
            <p:nvPr/>
          </p:nvSpPr>
          <p:spPr>
            <a:xfrm>
              <a:off x="0" y="0"/>
              <a:ext cx="152400" cy="566068"/>
            </a:xfrm>
            <a:custGeom>
              <a:avLst/>
              <a:gdLst/>
              <a:ahLst/>
              <a:cxnLst/>
              <a:rect l="l" t="t" r="r" b="b"/>
              <a:pathLst>
                <a:path w="152400" h="566068">
                  <a:moveTo>
                    <a:pt x="0" y="0"/>
                  </a:moveTo>
                  <a:lnTo>
                    <a:pt x="152400" y="0"/>
                  </a:lnTo>
                  <a:lnTo>
                    <a:pt x="152400" y="566068"/>
                  </a:lnTo>
                  <a:lnTo>
                    <a:pt x="0" y="566068"/>
                  </a:lnTo>
                  <a:close/>
                </a:path>
              </a:pathLst>
            </a:custGeom>
            <a:solidFill>
              <a:srgbClr val="8A6140"/>
            </a:solidFill>
          </p:spPr>
        </p:sp>
      </p:grpSp>
      <p:grpSp>
        <p:nvGrpSpPr>
          <p:cNvPr id="8" name="Group 8"/>
          <p:cNvGrpSpPr/>
          <p:nvPr/>
        </p:nvGrpSpPr>
        <p:grpSpPr>
          <a:xfrm>
            <a:off x="0" y="8141728"/>
            <a:ext cx="272873" cy="2140255"/>
            <a:chOff x="0" y="0"/>
            <a:chExt cx="152400" cy="667193"/>
          </a:xfrm>
        </p:grpSpPr>
        <p:sp>
          <p:nvSpPr>
            <p:cNvPr id="9" name="Freeform 9"/>
            <p:cNvSpPr/>
            <p:nvPr/>
          </p:nvSpPr>
          <p:spPr>
            <a:xfrm>
              <a:off x="0" y="0"/>
              <a:ext cx="152400" cy="667193"/>
            </a:xfrm>
            <a:custGeom>
              <a:avLst/>
              <a:gdLst/>
              <a:ahLst/>
              <a:cxnLst/>
              <a:rect l="l" t="t" r="r" b="b"/>
              <a:pathLst>
                <a:path w="152400" h="667193">
                  <a:moveTo>
                    <a:pt x="0" y="0"/>
                  </a:moveTo>
                  <a:lnTo>
                    <a:pt x="152400" y="0"/>
                  </a:lnTo>
                  <a:lnTo>
                    <a:pt x="152400" y="667193"/>
                  </a:lnTo>
                  <a:lnTo>
                    <a:pt x="0" y="667193"/>
                  </a:lnTo>
                  <a:close/>
                </a:path>
              </a:pathLst>
            </a:custGeom>
            <a:solidFill>
              <a:srgbClr val="8A6140"/>
            </a:solidFill>
          </p:spPr>
        </p:sp>
      </p:grpSp>
      <p:grpSp>
        <p:nvGrpSpPr>
          <p:cNvPr id="10" name="Group 10"/>
          <p:cNvGrpSpPr/>
          <p:nvPr/>
        </p:nvGrpSpPr>
        <p:grpSpPr>
          <a:xfrm>
            <a:off x="272873" y="10037420"/>
            <a:ext cx="2770326" cy="244563"/>
            <a:chOff x="0" y="0"/>
            <a:chExt cx="552996" cy="152400"/>
          </a:xfrm>
        </p:grpSpPr>
        <p:sp>
          <p:nvSpPr>
            <p:cNvPr id="11" name="Freeform 11"/>
            <p:cNvSpPr/>
            <p:nvPr/>
          </p:nvSpPr>
          <p:spPr>
            <a:xfrm>
              <a:off x="0" y="0"/>
              <a:ext cx="552996" cy="152400"/>
            </a:xfrm>
            <a:custGeom>
              <a:avLst/>
              <a:gdLst/>
              <a:ahLst/>
              <a:cxnLst/>
              <a:rect l="l" t="t" r="r" b="b"/>
              <a:pathLst>
                <a:path w="552996" h="152400">
                  <a:moveTo>
                    <a:pt x="0" y="0"/>
                  </a:moveTo>
                  <a:lnTo>
                    <a:pt x="552996" y="0"/>
                  </a:lnTo>
                  <a:lnTo>
                    <a:pt x="552996" y="152400"/>
                  </a:lnTo>
                  <a:lnTo>
                    <a:pt x="0" y="152400"/>
                  </a:lnTo>
                  <a:close/>
                </a:path>
              </a:pathLst>
            </a:custGeom>
            <a:solidFill>
              <a:srgbClr val="8A6140"/>
            </a:solidFill>
          </p:spPr>
        </p:sp>
      </p:grpSp>
      <p:pic>
        <p:nvPicPr>
          <p:cNvPr id="14" name="Picture 14"/>
          <p:cNvPicPr>
            <a:picLocks noChangeAspect="1"/>
          </p:cNvPicPr>
          <p:nvPr/>
        </p:nvPicPr>
        <p:blipFill>
          <a:blip r:embed="rId2"/>
          <a:srcRect/>
          <a:stretch>
            <a:fillRect/>
          </a:stretch>
        </p:blipFill>
        <p:spPr>
          <a:xfrm>
            <a:off x="6179294" y="0"/>
            <a:ext cx="6953327" cy="10281983"/>
          </a:xfrm>
          <a:prstGeom prst="rect">
            <a:avLst/>
          </a:prstGeom>
        </p:spPr>
      </p:pic>
      <p:sp>
        <p:nvSpPr>
          <p:cNvPr id="15" name="TextBox 15"/>
          <p:cNvSpPr txBox="1"/>
          <p:nvPr/>
        </p:nvSpPr>
        <p:spPr>
          <a:xfrm>
            <a:off x="88057" y="3962394"/>
            <a:ext cx="4948730" cy="1178597"/>
          </a:xfrm>
          <a:prstGeom prst="rect">
            <a:avLst/>
          </a:prstGeom>
        </p:spPr>
        <p:txBody>
          <a:bodyPr lIns="0" tIns="0" rIns="0" bIns="0" rtlCol="0" anchor="t">
            <a:spAutoFit/>
          </a:bodyPr>
          <a:lstStyle/>
          <a:p>
            <a:pPr algn="ctr">
              <a:lnSpc>
                <a:spcPts val="4825"/>
              </a:lnSpc>
            </a:pPr>
            <a:r>
              <a:rPr lang="en-US" sz="2942">
                <a:solidFill>
                  <a:srgbClr val="EFEBE0"/>
                </a:solidFill>
                <a:latin typeface="Manison Bold"/>
              </a:rPr>
              <a:t>activity diagram </a:t>
            </a:r>
          </a:p>
          <a:p>
            <a:pPr algn="ctr">
              <a:lnSpc>
                <a:spcPts val="4825"/>
              </a:lnSpc>
            </a:pPr>
            <a:r>
              <a:rPr lang="en-US" sz="2942">
                <a:solidFill>
                  <a:srgbClr val="EFEBE0"/>
                </a:solidFill>
                <a:latin typeface="Arimo Bold"/>
              </a:rPr>
              <a:t> of User identification: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455056"/>
            <a:chOff x="0" y="0"/>
            <a:chExt cx="6671512" cy="530808"/>
          </a:xfrm>
        </p:grpSpPr>
        <p:sp>
          <p:nvSpPr>
            <p:cNvPr id="3" name="Freeform 3"/>
            <p:cNvSpPr/>
            <p:nvPr/>
          </p:nvSpPr>
          <p:spPr>
            <a:xfrm>
              <a:off x="0" y="0"/>
              <a:ext cx="6671512" cy="530808"/>
            </a:xfrm>
            <a:custGeom>
              <a:avLst/>
              <a:gdLst/>
              <a:ahLst/>
              <a:cxnLst/>
              <a:rect l="l" t="t" r="r" b="b"/>
              <a:pathLst>
                <a:path w="6671512" h="530808">
                  <a:moveTo>
                    <a:pt x="0" y="0"/>
                  </a:moveTo>
                  <a:lnTo>
                    <a:pt x="6671512" y="0"/>
                  </a:lnTo>
                  <a:lnTo>
                    <a:pt x="6671512" y="530808"/>
                  </a:lnTo>
                  <a:lnTo>
                    <a:pt x="0" y="530808"/>
                  </a:lnTo>
                  <a:close/>
                </a:path>
              </a:pathLst>
            </a:custGeom>
            <a:solidFill>
              <a:srgbClr val="8A6140"/>
            </a:solidFill>
          </p:spPr>
        </p:sp>
      </p:grpSp>
      <p:sp>
        <p:nvSpPr>
          <p:cNvPr id="4" name="TextBox 4"/>
          <p:cNvSpPr txBox="1"/>
          <p:nvPr/>
        </p:nvSpPr>
        <p:spPr>
          <a:xfrm>
            <a:off x="265156" y="-73025"/>
            <a:ext cx="18022844" cy="1834156"/>
          </a:xfrm>
          <a:prstGeom prst="rect">
            <a:avLst/>
          </a:prstGeom>
        </p:spPr>
        <p:txBody>
          <a:bodyPr wrap="square" lIns="0" tIns="0" rIns="0" bIns="0" rtlCol="0" anchor="t">
            <a:spAutoFit/>
          </a:bodyPr>
          <a:lstStyle/>
          <a:p>
            <a:pPr>
              <a:lnSpc>
                <a:spcPts val="8248"/>
              </a:lnSpc>
            </a:pPr>
            <a:r>
              <a:rPr lang="en-US" sz="3300" b="1" u="sng" dirty="0">
                <a:solidFill>
                  <a:srgbClr val="303B2E"/>
                </a:solidFill>
                <a:latin typeface="Raleway" pitchFamily="2" charset="77"/>
              </a:rPr>
              <a:t>Database relation schema: note: The quiz was done based on the old UML class diagram</a:t>
            </a:r>
          </a:p>
          <a:p>
            <a:pPr>
              <a:lnSpc>
                <a:spcPts val="6350"/>
              </a:lnSpc>
            </a:pPr>
            <a:endParaRPr lang="en-US" sz="4341" u="sng" dirty="0">
              <a:solidFill>
                <a:srgbClr val="303B2E"/>
              </a:solidFill>
              <a:latin typeface="Agrandir Wide Medium"/>
            </a:endParaRPr>
          </a:p>
        </p:txBody>
      </p:sp>
      <p:pic>
        <p:nvPicPr>
          <p:cNvPr id="7" name="Picture 6" descr="Diagram&#10;&#10;Description automatically generated">
            <a:extLst>
              <a:ext uri="{FF2B5EF4-FFF2-40B4-BE49-F238E27FC236}">
                <a16:creationId xmlns:a16="http://schemas.microsoft.com/office/drawing/2014/main" id="{F5541898-8AAA-ABE4-F707-1D63EE1851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7" b="3884"/>
          <a:stretch/>
        </p:blipFill>
        <p:spPr>
          <a:xfrm>
            <a:off x="265156" y="1528081"/>
            <a:ext cx="8116844" cy="8416020"/>
          </a:xfrm>
          <a:prstGeom prst="rect">
            <a:avLst/>
          </a:prstGeom>
        </p:spPr>
      </p:pic>
      <p:pic>
        <p:nvPicPr>
          <p:cNvPr id="10" name="Picture 9">
            <a:extLst>
              <a:ext uri="{FF2B5EF4-FFF2-40B4-BE49-F238E27FC236}">
                <a16:creationId xmlns:a16="http://schemas.microsoft.com/office/drawing/2014/main" id="{906EF145-F772-CB12-2415-407AE65963F0}"/>
              </a:ext>
            </a:extLst>
          </p:cNvPr>
          <p:cNvPicPr>
            <a:picLocks noChangeAspect="1"/>
          </p:cNvPicPr>
          <p:nvPr/>
        </p:nvPicPr>
        <p:blipFill rotWithShape="1">
          <a:blip r:embed="rId3"/>
          <a:srcRect l="1575" t="827" r="1575" b="9922"/>
          <a:stretch/>
        </p:blipFill>
        <p:spPr>
          <a:xfrm>
            <a:off x="8763000" y="1528081"/>
            <a:ext cx="9372600" cy="8416020"/>
          </a:xfrm>
          <a:prstGeom prst="rect">
            <a:avLst/>
          </a:prstGeom>
          <a:noFill/>
        </p:spPr>
      </p:pic>
    </p:spTree>
    <p:extLst>
      <p:ext uri="{BB962C8B-B14F-4D97-AF65-F5344CB8AC3E}">
        <p14:creationId xmlns:p14="http://schemas.microsoft.com/office/powerpoint/2010/main" val="586368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455056"/>
            <a:chOff x="0" y="0"/>
            <a:chExt cx="6671512" cy="530808"/>
          </a:xfrm>
        </p:grpSpPr>
        <p:sp>
          <p:nvSpPr>
            <p:cNvPr id="3" name="Freeform 3"/>
            <p:cNvSpPr/>
            <p:nvPr/>
          </p:nvSpPr>
          <p:spPr>
            <a:xfrm>
              <a:off x="0" y="0"/>
              <a:ext cx="6671512" cy="530808"/>
            </a:xfrm>
            <a:custGeom>
              <a:avLst/>
              <a:gdLst/>
              <a:ahLst/>
              <a:cxnLst/>
              <a:rect l="l" t="t" r="r" b="b"/>
              <a:pathLst>
                <a:path w="6671512" h="530808">
                  <a:moveTo>
                    <a:pt x="0" y="0"/>
                  </a:moveTo>
                  <a:lnTo>
                    <a:pt x="6671512" y="0"/>
                  </a:lnTo>
                  <a:lnTo>
                    <a:pt x="6671512" y="530808"/>
                  </a:lnTo>
                  <a:lnTo>
                    <a:pt x="0" y="530808"/>
                  </a:lnTo>
                  <a:close/>
                </a:path>
              </a:pathLst>
            </a:custGeom>
            <a:solidFill>
              <a:srgbClr val="8A6140"/>
            </a:solidFill>
          </p:spPr>
        </p:sp>
      </p:grpSp>
      <p:sp>
        <p:nvSpPr>
          <p:cNvPr id="4" name="TextBox 4"/>
          <p:cNvSpPr txBox="1"/>
          <p:nvPr/>
        </p:nvSpPr>
        <p:spPr>
          <a:xfrm>
            <a:off x="265156" y="-73025"/>
            <a:ext cx="7964444" cy="955711"/>
          </a:xfrm>
          <a:prstGeom prst="rect">
            <a:avLst/>
          </a:prstGeom>
        </p:spPr>
        <p:txBody>
          <a:bodyPr wrap="square" lIns="0" tIns="0" rIns="0" bIns="0" rtlCol="0" anchor="t">
            <a:spAutoFit/>
          </a:bodyPr>
          <a:lstStyle/>
          <a:p>
            <a:pPr>
              <a:lnSpc>
                <a:spcPts val="8248"/>
              </a:lnSpc>
            </a:pPr>
            <a:r>
              <a:rPr lang="en-US" sz="4341" u="sng" dirty="0">
                <a:solidFill>
                  <a:srgbClr val="303B2E"/>
                </a:solidFill>
                <a:latin typeface="Agrandir Wide Medium"/>
              </a:rPr>
              <a:t> GUI Prototype </a:t>
            </a:r>
          </a:p>
        </p:txBody>
      </p:sp>
      <p:pic>
        <p:nvPicPr>
          <p:cNvPr id="8" name="Picture 7">
            <a:extLst>
              <a:ext uri="{FF2B5EF4-FFF2-40B4-BE49-F238E27FC236}">
                <a16:creationId xmlns:a16="http://schemas.microsoft.com/office/drawing/2014/main" id="{04354CF6-6513-17A3-4ABC-E19673D3243B}"/>
              </a:ext>
            </a:extLst>
          </p:cNvPr>
          <p:cNvPicPr>
            <a:picLocks noChangeAspect="1"/>
          </p:cNvPicPr>
          <p:nvPr/>
        </p:nvPicPr>
        <p:blipFill rotWithShape="1">
          <a:blip r:embed="rId2"/>
          <a:srcRect t="1345"/>
          <a:stretch/>
        </p:blipFill>
        <p:spPr>
          <a:xfrm>
            <a:off x="4572000" y="1528080"/>
            <a:ext cx="8276596" cy="4119875"/>
          </a:xfrm>
          <a:prstGeom prst="rect">
            <a:avLst/>
          </a:prstGeom>
        </p:spPr>
      </p:pic>
      <p:pic>
        <p:nvPicPr>
          <p:cNvPr id="12" name="Picture 11">
            <a:extLst>
              <a:ext uri="{FF2B5EF4-FFF2-40B4-BE49-F238E27FC236}">
                <a16:creationId xmlns:a16="http://schemas.microsoft.com/office/drawing/2014/main" id="{3BD68660-372F-FC68-7A45-59035ACF0C51}"/>
              </a:ext>
            </a:extLst>
          </p:cNvPr>
          <p:cNvPicPr>
            <a:picLocks noChangeAspect="1"/>
          </p:cNvPicPr>
          <p:nvPr/>
        </p:nvPicPr>
        <p:blipFill rotWithShape="1">
          <a:blip r:embed="rId3"/>
          <a:srcRect l="1786"/>
          <a:stretch/>
        </p:blipFill>
        <p:spPr>
          <a:xfrm>
            <a:off x="4572000" y="5609855"/>
            <a:ext cx="8382000" cy="4566021"/>
          </a:xfrm>
          <a:prstGeom prst="rect">
            <a:avLst/>
          </a:prstGeom>
        </p:spPr>
      </p:pic>
    </p:spTree>
    <p:extLst>
      <p:ext uri="{BB962C8B-B14F-4D97-AF65-F5344CB8AC3E}">
        <p14:creationId xmlns:p14="http://schemas.microsoft.com/office/powerpoint/2010/main" val="2395605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455056"/>
            <a:chOff x="0" y="0"/>
            <a:chExt cx="6671512" cy="530808"/>
          </a:xfrm>
        </p:grpSpPr>
        <p:sp>
          <p:nvSpPr>
            <p:cNvPr id="3" name="Freeform 3"/>
            <p:cNvSpPr/>
            <p:nvPr/>
          </p:nvSpPr>
          <p:spPr>
            <a:xfrm>
              <a:off x="0" y="0"/>
              <a:ext cx="6671512" cy="530808"/>
            </a:xfrm>
            <a:custGeom>
              <a:avLst/>
              <a:gdLst/>
              <a:ahLst/>
              <a:cxnLst/>
              <a:rect l="l" t="t" r="r" b="b"/>
              <a:pathLst>
                <a:path w="6671512" h="530808">
                  <a:moveTo>
                    <a:pt x="0" y="0"/>
                  </a:moveTo>
                  <a:lnTo>
                    <a:pt x="6671512" y="0"/>
                  </a:lnTo>
                  <a:lnTo>
                    <a:pt x="6671512" y="530808"/>
                  </a:lnTo>
                  <a:lnTo>
                    <a:pt x="0" y="530808"/>
                  </a:lnTo>
                  <a:close/>
                </a:path>
              </a:pathLst>
            </a:custGeom>
            <a:solidFill>
              <a:srgbClr val="8A6140"/>
            </a:solidFill>
          </p:spPr>
        </p:sp>
      </p:grpSp>
      <p:sp>
        <p:nvSpPr>
          <p:cNvPr id="4" name="TextBox 4"/>
          <p:cNvSpPr txBox="1"/>
          <p:nvPr/>
        </p:nvSpPr>
        <p:spPr>
          <a:xfrm>
            <a:off x="265156" y="-73025"/>
            <a:ext cx="7964444" cy="955711"/>
          </a:xfrm>
          <a:prstGeom prst="rect">
            <a:avLst/>
          </a:prstGeom>
        </p:spPr>
        <p:txBody>
          <a:bodyPr wrap="square" lIns="0" tIns="0" rIns="0" bIns="0" rtlCol="0" anchor="t">
            <a:spAutoFit/>
          </a:bodyPr>
          <a:lstStyle/>
          <a:p>
            <a:pPr>
              <a:lnSpc>
                <a:spcPts val="8248"/>
              </a:lnSpc>
            </a:pPr>
            <a:r>
              <a:rPr lang="en-US" sz="4341" u="sng" dirty="0">
                <a:solidFill>
                  <a:srgbClr val="303B2E"/>
                </a:solidFill>
                <a:latin typeface="Agrandir Wide Medium"/>
              </a:rPr>
              <a:t>GUI Prototype </a:t>
            </a:r>
          </a:p>
        </p:txBody>
      </p:sp>
      <p:pic>
        <p:nvPicPr>
          <p:cNvPr id="5" name="Picture 4">
            <a:extLst>
              <a:ext uri="{FF2B5EF4-FFF2-40B4-BE49-F238E27FC236}">
                <a16:creationId xmlns:a16="http://schemas.microsoft.com/office/drawing/2014/main" id="{AE73A7B1-76F0-6AF0-A870-9E7981F11D8F}"/>
              </a:ext>
            </a:extLst>
          </p:cNvPr>
          <p:cNvPicPr>
            <a:picLocks noChangeAspect="1"/>
          </p:cNvPicPr>
          <p:nvPr/>
        </p:nvPicPr>
        <p:blipFill>
          <a:blip r:embed="rId2"/>
          <a:stretch>
            <a:fillRect/>
          </a:stretch>
        </p:blipFill>
        <p:spPr>
          <a:xfrm>
            <a:off x="5105400" y="1528081"/>
            <a:ext cx="7772400" cy="4212814"/>
          </a:xfrm>
          <a:prstGeom prst="rect">
            <a:avLst/>
          </a:prstGeom>
        </p:spPr>
      </p:pic>
      <p:pic>
        <p:nvPicPr>
          <p:cNvPr id="7" name="Picture 6">
            <a:extLst>
              <a:ext uri="{FF2B5EF4-FFF2-40B4-BE49-F238E27FC236}">
                <a16:creationId xmlns:a16="http://schemas.microsoft.com/office/drawing/2014/main" id="{6BCDFE17-6B4F-B9F0-5F87-B72A1758E4BA}"/>
              </a:ext>
            </a:extLst>
          </p:cNvPr>
          <p:cNvPicPr>
            <a:picLocks noChangeAspect="1"/>
          </p:cNvPicPr>
          <p:nvPr/>
        </p:nvPicPr>
        <p:blipFill rotWithShape="1">
          <a:blip r:embed="rId3"/>
          <a:srcRect l="2410" r="2410"/>
          <a:stretch/>
        </p:blipFill>
        <p:spPr>
          <a:xfrm>
            <a:off x="5257799" y="5740895"/>
            <a:ext cx="7467601" cy="4212814"/>
          </a:xfrm>
          <a:prstGeom prst="rect">
            <a:avLst/>
          </a:prstGeom>
        </p:spPr>
      </p:pic>
    </p:spTree>
    <p:extLst>
      <p:ext uri="{BB962C8B-B14F-4D97-AF65-F5344CB8AC3E}">
        <p14:creationId xmlns:p14="http://schemas.microsoft.com/office/powerpoint/2010/main" val="368590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8638739" y="6814516"/>
            <a:ext cx="1010523" cy="0"/>
          </a:xfrm>
          <a:prstGeom prst="line">
            <a:avLst/>
          </a:prstGeom>
          <a:ln w="19050" cap="flat">
            <a:solidFill>
              <a:srgbClr val="EFEBE0"/>
            </a:solidFill>
            <a:prstDash val="solid"/>
            <a:headEnd type="none" w="sm" len="sm"/>
            <a:tailEnd type="triangle" w="lg" len="med"/>
          </a:ln>
        </p:spPr>
      </p:sp>
      <p:sp>
        <p:nvSpPr>
          <p:cNvPr id="3" name="TextBox 3"/>
          <p:cNvSpPr txBox="1"/>
          <p:nvPr/>
        </p:nvSpPr>
        <p:spPr>
          <a:xfrm>
            <a:off x="15082082" y="8877300"/>
            <a:ext cx="2177218" cy="381000"/>
          </a:xfrm>
          <a:prstGeom prst="rect">
            <a:avLst/>
          </a:prstGeom>
        </p:spPr>
        <p:txBody>
          <a:bodyPr lIns="0" tIns="0" rIns="0" bIns="0" rtlCol="0" anchor="t">
            <a:spAutoFit/>
          </a:bodyPr>
          <a:lstStyle/>
          <a:p>
            <a:pPr algn="r">
              <a:lnSpc>
                <a:spcPts val="2640"/>
              </a:lnSpc>
            </a:pPr>
            <a:r>
              <a:rPr lang="en-US" sz="2200">
                <a:solidFill>
                  <a:srgbClr val="EFEBE0"/>
                </a:solidFill>
                <a:latin typeface="Kollektif"/>
              </a:rPr>
              <a:t>Page 02 0f 10</a:t>
            </a:r>
          </a:p>
        </p:txBody>
      </p:sp>
      <p:sp>
        <p:nvSpPr>
          <p:cNvPr id="4" name="TextBox 4"/>
          <p:cNvSpPr txBox="1"/>
          <p:nvPr/>
        </p:nvSpPr>
        <p:spPr>
          <a:xfrm>
            <a:off x="10495214" y="981075"/>
            <a:ext cx="6764086" cy="381000"/>
          </a:xfrm>
          <a:prstGeom prst="rect">
            <a:avLst/>
          </a:prstGeom>
        </p:spPr>
        <p:txBody>
          <a:bodyPr lIns="0" tIns="0" rIns="0" bIns="0" rtlCol="0" anchor="t">
            <a:spAutoFit/>
          </a:bodyPr>
          <a:lstStyle/>
          <a:p>
            <a:pPr algn="r">
              <a:lnSpc>
                <a:spcPts val="2640"/>
              </a:lnSpc>
            </a:pPr>
            <a:r>
              <a:rPr lang="en-US" sz="2200">
                <a:solidFill>
                  <a:srgbClr val="EFEBE0"/>
                </a:solidFill>
                <a:latin typeface="Kollektif"/>
              </a:rPr>
              <a:t>May 28, 2022</a:t>
            </a:r>
          </a:p>
        </p:txBody>
      </p:sp>
      <p:grpSp>
        <p:nvGrpSpPr>
          <p:cNvPr id="5" name="Group 5"/>
          <p:cNvGrpSpPr/>
          <p:nvPr/>
        </p:nvGrpSpPr>
        <p:grpSpPr>
          <a:xfrm>
            <a:off x="13567755" y="0"/>
            <a:ext cx="4720245" cy="10287000"/>
            <a:chOff x="0" y="0"/>
            <a:chExt cx="1721958" cy="3752725"/>
          </a:xfrm>
        </p:grpSpPr>
        <p:sp>
          <p:nvSpPr>
            <p:cNvPr id="6" name="Freeform 6"/>
            <p:cNvSpPr/>
            <p:nvPr/>
          </p:nvSpPr>
          <p:spPr>
            <a:xfrm>
              <a:off x="0" y="0"/>
              <a:ext cx="1721958" cy="3752726"/>
            </a:xfrm>
            <a:custGeom>
              <a:avLst/>
              <a:gdLst/>
              <a:ahLst/>
              <a:cxnLst/>
              <a:rect l="l" t="t" r="r" b="b"/>
              <a:pathLst>
                <a:path w="1721958" h="3752726">
                  <a:moveTo>
                    <a:pt x="0" y="0"/>
                  </a:moveTo>
                  <a:lnTo>
                    <a:pt x="1721958" y="0"/>
                  </a:lnTo>
                  <a:lnTo>
                    <a:pt x="1721958" y="3752726"/>
                  </a:lnTo>
                  <a:lnTo>
                    <a:pt x="0" y="3752726"/>
                  </a:lnTo>
                  <a:close/>
                </a:path>
              </a:pathLst>
            </a:custGeom>
            <a:solidFill>
              <a:srgbClr val="8A6140"/>
            </a:solidFill>
          </p:spPr>
        </p:sp>
      </p:grpSp>
      <p:pic>
        <p:nvPicPr>
          <p:cNvPr id="7" name="Picture 7"/>
          <p:cNvPicPr>
            <a:picLocks noChangeAspect="1"/>
          </p:cNvPicPr>
          <p:nvPr/>
        </p:nvPicPr>
        <p:blipFill>
          <a:blip r:embed="rId2"/>
          <a:srcRect/>
          <a:stretch>
            <a:fillRect/>
          </a:stretch>
        </p:blipFill>
        <p:spPr>
          <a:xfrm>
            <a:off x="13877257" y="3436636"/>
            <a:ext cx="3965322" cy="2592329"/>
          </a:xfrm>
          <a:prstGeom prst="rect">
            <a:avLst/>
          </a:prstGeom>
        </p:spPr>
      </p:pic>
      <p:sp>
        <p:nvSpPr>
          <p:cNvPr id="8" name="TextBox 8"/>
          <p:cNvSpPr txBox="1"/>
          <p:nvPr/>
        </p:nvSpPr>
        <p:spPr>
          <a:xfrm>
            <a:off x="781391" y="532448"/>
            <a:ext cx="13291204" cy="662939"/>
          </a:xfrm>
          <a:prstGeom prst="rect">
            <a:avLst/>
          </a:prstGeom>
        </p:spPr>
        <p:txBody>
          <a:bodyPr lIns="0" tIns="0" rIns="0" bIns="0" rtlCol="0" anchor="t">
            <a:spAutoFit/>
          </a:bodyPr>
          <a:lstStyle/>
          <a:p>
            <a:pPr algn="ctr">
              <a:lnSpc>
                <a:spcPts val="5099"/>
              </a:lnSpc>
            </a:pPr>
            <a:r>
              <a:rPr lang="en-US" sz="5099" u="sng">
                <a:solidFill>
                  <a:srgbClr val="362216"/>
                </a:solidFill>
                <a:latin typeface="Manison Bold"/>
              </a:rPr>
              <a:t>Objectives of the system:</a:t>
            </a:r>
          </a:p>
        </p:txBody>
      </p:sp>
      <p:pic>
        <p:nvPicPr>
          <p:cNvPr id="9" name="Picture 9"/>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6628" b="42471"/>
          <a:stretch/>
        </p:blipFill>
        <p:spPr>
          <a:xfrm rot="3568703">
            <a:off x="310845" y="8543957"/>
            <a:ext cx="2333070" cy="2217740"/>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574886">
            <a:off x="283908" y="-178525"/>
            <a:ext cx="1076735" cy="1852768"/>
          </a:xfrm>
          <a:prstGeom prst="rect">
            <a:avLst/>
          </a:prstGeom>
        </p:spPr>
      </p:pic>
      <p:sp>
        <p:nvSpPr>
          <p:cNvPr id="11" name="TextBox 11"/>
          <p:cNvSpPr txBox="1"/>
          <p:nvPr/>
        </p:nvSpPr>
        <p:spPr>
          <a:xfrm>
            <a:off x="683792" y="1809615"/>
            <a:ext cx="12021911" cy="5620257"/>
          </a:xfrm>
          <a:prstGeom prst="rect">
            <a:avLst/>
          </a:prstGeom>
        </p:spPr>
        <p:txBody>
          <a:bodyPr lIns="0" tIns="0" rIns="0" bIns="0" rtlCol="0" anchor="t">
            <a:spAutoFit/>
          </a:bodyPr>
          <a:lstStyle/>
          <a:p>
            <a:pPr>
              <a:lnSpc>
                <a:spcPts val="6356"/>
              </a:lnSpc>
            </a:pPr>
            <a:r>
              <a:rPr lang="en-US" sz="2700" dirty="0">
                <a:solidFill>
                  <a:srgbClr val="000000"/>
                </a:solidFill>
                <a:latin typeface="Raleway" pitchFamily="2" charset="77"/>
              </a:rPr>
              <a:t>This system will help students and academic staff to access the books they need or resources that can benefit them in their specialization. A large and diverse library of these books will be provided to them, and the books will be divided according to the type of specialization to help students expand their field by providing books related to the field and taking A simple overview of other disciplines and also the provision of some books that help students in life after university.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A6140"/>
        </a:solidFill>
        <a:effectLst/>
      </p:bgPr>
    </p:bg>
    <p:spTree>
      <p:nvGrpSpPr>
        <p:cNvPr id="1" name=""/>
        <p:cNvGrpSpPr/>
        <p:nvPr/>
      </p:nvGrpSpPr>
      <p:grpSpPr>
        <a:xfrm>
          <a:off x="0" y="0"/>
          <a:ext cx="0" cy="0"/>
          <a:chOff x="0" y="0"/>
          <a:chExt cx="0" cy="0"/>
        </a:xfrm>
      </p:grpSpPr>
      <p:sp>
        <p:nvSpPr>
          <p:cNvPr id="2" name="TextBox 2"/>
          <p:cNvSpPr txBox="1"/>
          <p:nvPr/>
        </p:nvSpPr>
        <p:spPr>
          <a:xfrm>
            <a:off x="3886200" y="-17132"/>
            <a:ext cx="13344144" cy="1995418"/>
          </a:xfrm>
          <a:prstGeom prst="rect">
            <a:avLst/>
          </a:prstGeom>
        </p:spPr>
        <p:txBody>
          <a:bodyPr wrap="square" lIns="0" tIns="0" rIns="0" bIns="0" rtlCol="0" anchor="t">
            <a:spAutoFit/>
          </a:bodyPr>
          <a:lstStyle/>
          <a:p>
            <a:pPr algn="ctr">
              <a:lnSpc>
                <a:spcPts val="8023"/>
              </a:lnSpc>
            </a:pPr>
            <a:endParaRPr lang="en-US" sz="4400" u="sng" dirty="0">
              <a:solidFill>
                <a:srgbClr val="F2E9E1"/>
              </a:solidFill>
              <a:latin typeface="Safira March"/>
            </a:endParaRPr>
          </a:p>
          <a:p>
            <a:pPr algn="ctr">
              <a:lnSpc>
                <a:spcPts val="8023"/>
              </a:lnSpc>
            </a:pPr>
            <a:r>
              <a:rPr lang="en-US" sz="6000" u="sng" dirty="0">
                <a:solidFill>
                  <a:srgbClr val="F2E9E1"/>
                </a:solidFill>
                <a:latin typeface="American Typewriter" panose="02090604020004020304" pitchFamily="18" charset="77"/>
              </a:rPr>
              <a:t>Methodologies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90272">
            <a:off x="14069202" y="7672380"/>
            <a:ext cx="4070060" cy="2146032"/>
          </a:xfrm>
          <a:prstGeom prst="rect">
            <a:avLst/>
          </a:prstGeom>
        </p:spPr>
      </p:pic>
      <p:pic>
        <p:nvPicPr>
          <p:cNvPr id="4" name="Picture 4"/>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3144"/>
          <a:stretch/>
        </p:blipFill>
        <p:spPr>
          <a:xfrm>
            <a:off x="519470" y="0"/>
            <a:ext cx="4304396" cy="3532912"/>
          </a:xfrm>
          <a:prstGeom prst="rect">
            <a:avLst/>
          </a:prstGeom>
        </p:spPr>
      </p:pic>
      <p:pic>
        <p:nvPicPr>
          <p:cNvPr id="5" name="Picture 5"/>
          <p:cNvPicPr>
            <a:picLocks noChangeAspect="1"/>
          </p:cNvPicPr>
          <p:nvPr/>
        </p:nvPicPr>
        <p:blipFill>
          <a:blip r:embed="rId6">
            <a:alphaModFix amt="64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9868" y="7832814"/>
            <a:ext cx="2411800" cy="2454186"/>
          </a:xfrm>
          <a:prstGeom prst="rect">
            <a:avLst/>
          </a:prstGeom>
        </p:spPr>
      </p:pic>
      <p:sp>
        <p:nvSpPr>
          <p:cNvPr id="6" name="TextBox 6"/>
          <p:cNvSpPr txBox="1"/>
          <p:nvPr/>
        </p:nvSpPr>
        <p:spPr>
          <a:xfrm>
            <a:off x="3297385" y="4329908"/>
            <a:ext cx="11644660" cy="1772195"/>
          </a:xfrm>
          <a:prstGeom prst="rect">
            <a:avLst/>
          </a:prstGeom>
        </p:spPr>
        <p:txBody>
          <a:bodyPr lIns="0" tIns="0" rIns="0" bIns="0" rtlCol="0" anchor="t">
            <a:spAutoFit/>
          </a:bodyPr>
          <a:lstStyle/>
          <a:p>
            <a:pPr>
              <a:lnSpc>
                <a:spcPts val="4874"/>
              </a:lnSpc>
              <a:spcBef>
                <a:spcPct val="0"/>
              </a:spcBef>
            </a:pPr>
            <a:r>
              <a:rPr lang="en-US" sz="2565" dirty="0">
                <a:solidFill>
                  <a:srgbClr val="F2E9E1"/>
                </a:solidFill>
                <a:latin typeface="Manison"/>
              </a:rPr>
              <a:t>https://</a:t>
            </a:r>
            <a:r>
              <a:rPr lang="en-US" sz="2565" dirty="0" err="1">
                <a:solidFill>
                  <a:srgbClr val="F2E9E1"/>
                </a:solidFill>
                <a:latin typeface="Manison"/>
              </a:rPr>
              <a:t>lucid.app</a:t>
            </a:r>
            <a:r>
              <a:rPr lang="en-US" sz="2565" dirty="0">
                <a:solidFill>
                  <a:srgbClr val="F2E9E1"/>
                </a:solidFill>
                <a:latin typeface="Manison"/>
              </a:rPr>
              <a:t>/</a:t>
            </a:r>
            <a:r>
              <a:rPr lang="en-US" sz="2565" dirty="0" err="1">
                <a:solidFill>
                  <a:srgbClr val="F2E9E1"/>
                </a:solidFill>
                <a:latin typeface="Manison"/>
              </a:rPr>
              <a:t>lucidchart</a:t>
            </a:r>
            <a:r>
              <a:rPr lang="en-US" sz="2565" dirty="0">
                <a:solidFill>
                  <a:srgbClr val="F2E9E1"/>
                </a:solidFill>
                <a:latin typeface="Manison"/>
              </a:rPr>
              <a:t>/2db80a8a-cd95-453c-bb4e-0728be1a360b/</a:t>
            </a:r>
            <a:r>
              <a:rPr lang="en-US" sz="2565" dirty="0" err="1">
                <a:solidFill>
                  <a:srgbClr val="F2E9E1"/>
                </a:solidFill>
                <a:latin typeface="Manison"/>
              </a:rPr>
              <a:t>edit?beaconFlowId</a:t>
            </a:r>
            <a:r>
              <a:rPr lang="en-US" sz="2565" dirty="0">
                <a:solidFill>
                  <a:srgbClr val="F2E9E1"/>
                </a:solidFill>
                <a:latin typeface="Manison"/>
              </a:rPr>
              <a:t>=CAEA68F3D722F6E4&amp;page=0_0&amp;invitationId=inv_03a91f40-3f02-4797-98ba-6563b1f42b36#</a:t>
            </a:r>
          </a:p>
        </p:txBody>
      </p:sp>
      <p:sp>
        <p:nvSpPr>
          <p:cNvPr id="7" name="TextBox 7"/>
          <p:cNvSpPr txBox="1"/>
          <p:nvPr/>
        </p:nvSpPr>
        <p:spPr>
          <a:xfrm>
            <a:off x="3079271" y="6939916"/>
            <a:ext cx="13302153" cy="1522126"/>
          </a:xfrm>
          <a:prstGeom prst="rect">
            <a:avLst/>
          </a:prstGeom>
        </p:spPr>
        <p:txBody>
          <a:bodyPr lIns="0" tIns="0" rIns="0" bIns="0" rtlCol="0" anchor="t">
            <a:spAutoFit/>
          </a:bodyPr>
          <a:lstStyle/>
          <a:p>
            <a:pPr>
              <a:lnSpc>
                <a:spcPts val="6350"/>
              </a:lnSpc>
              <a:spcBef>
                <a:spcPct val="0"/>
              </a:spcBef>
            </a:pPr>
            <a:r>
              <a:rPr lang="en-US" sz="3342">
                <a:solidFill>
                  <a:srgbClr val="F2E9E1"/>
                </a:solidFill>
                <a:latin typeface="Manison"/>
              </a:rPr>
              <a:t>https://www.figma.com/files/recent?fuid=1106941211025968818</a:t>
            </a:r>
          </a:p>
          <a:p>
            <a:pPr>
              <a:lnSpc>
                <a:spcPts val="6350"/>
              </a:lnSpc>
              <a:spcBef>
                <a:spcPct val="0"/>
              </a:spcBef>
            </a:pPr>
            <a:endParaRPr lang="en-US" sz="3342">
              <a:solidFill>
                <a:srgbClr val="F2E9E1"/>
              </a:solidFill>
              <a:latin typeface="Manison"/>
            </a:endParaRPr>
          </a:p>
        </p:txBody>
      </p:sp>
      <p:sp>
        <p:nvSpPr>
          <p:cNvPr id="8" name="TextBox 8"/>
          <p:cNvSpPr txBox="1"/>
          <p:nvPr/>
        </p:nvSpPr>
        <p:spPr>
          <a:xfrm>
            <a:off x="1888697" y="3550044"/>
            <a:ext cx="2817375" cy="634348"/>
          </a:xfrm>
          <a:prstGeom prst="rect">
            <a:avLst/>
          </a:prstGeom>
        </p:spPr>
        <p:txBody>
          <a:bodyPr lIns="0" tIns="0" rIns="0" bIns="0" rtlCol="0" anchor="t">
            <a:spAutoFit/>
          </a:bodyPr>
          <a:lstStyle/>
          <a:p>
            <a:pPr algn="ctr">
              <a:lnSpc>
                <a:spcPts val="5413"/>
              </a:lnSpc>
            </a:pPr>
            <a:r>
              <a:rPr lang="en-US" sz="3111" u="sng" dirty="0">
                <a:solidFill>
                  <a:srgbClr val="303B2E"/>
                </a:solidFill>
                <a:latin typeface="Manison Bold"/>
              </a:rPr>
              <a:t>LUCID:</a:t>
            </a:r>
          </a:p>
        </p:txBody>
      </p:sp>
      <p:sp>
        <p:nvSpPr>
          <p:cNvPr id="9" name="TextBox 9"/>
          <p:cNvSpPr txBox="1"/>
          <p:nvPr/>
        </p:nvSpPr>
        <p:spPr>
          <a:xfrm>
            <a:off x="1888697" y="6236165"/>
            <a:ext cx="2817375" cy="634348"/>
          </a:xfrm>
          <a:prstGeom prst="rect">
            <a:avLst/>
          </a:prstGeom>
        </p:spPr>
        <p:txBody>
          <a:bodyPr lIns="0" tIns="0" rIns="0" bIns="0" rtlCol="0" anchor="t">
            <a:spAutoFit/>
          </a:bodyPr>
          <a:lstStyle/>
          <a:p>
            <a:pPr algn="ctr">
              <a:lnSpc>
                <a:spcPts val="5413"/>
              </a:lnSpc>
            </a:pPr>
            <a:r>
              <a:rPr lang="en-US" sz="3111" u="sng" dirty="0">
                <a:solidFill>
                  <a:srgbClr val="303B2E"/>
                </a:solidFill>
                <a:latin typeface="Manison Bold"/>
              </a:rPr>
              <a:t>FIGMA: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8188212"/>
            <a:ext cx="18288000" cy="2201658"/>
            <a:chOff x="0" y="0"/>
            <a:chExt cx="6671512" cy="803171"/>
          </a:xfrm>
        </p:grpSpPr>
        <p:sp>
          <p:nvSpPr>
            <p:cNvPr id="3" name="Freeform 3"/>
            <p:cNvSpPr/>
            <p:nvPr/>
          </p:nvSpPr>
          <p:spPr>
            <a:xfrm>
              <a:off x="0" y="0"/>
              <a:ext cx="6671512" cy="803171"/>
            </a:xfrm>
            <a:custGeom>
              <a:avLst/>
              <a:gdLst/>
              <a:ahLst/>
              <a:cxnLst/>
              <a:rect l="l" t="t" r="r" b="b"/>
              <a:pathLst>
                <a:path w="6671512" h="803171">
                  <a:moveTo>
                    <a:pt x="0" y="0"/>
                  </a:moveTo>
                  <a:lnTo>
                    <a:pt x="6671512" y="0"/>
                  </a:lnTo>
                  <a:lnTo>
                    <a:pt x="6671512" y="803171"/>
                  </a:lnTo>
                  <a:lnTo>
                    <a:pt x="0" y="803171"/>
                  </a:lnTo>
                  <a:close/>
                </a:path>
              </a:pathLst>
            </a:custGeom>
            <a:solidFill>
              <a:srgbClr val="F3EBD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6906" y="321177"/>
            <a:ext cx="3047870" cy="94175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33530" y="0"/>
            <a:ext cx="5820940" cy="1942194"/>
          </a:xfrm>
          <a:prstGeom prst="rect">
            <a:avLst/>
          </a:prstGeom>
        </p:spPr>
      </p:pic>
      <p:pic>
        <p:nvPicPr>
          <p:cNvPr id="6" name="Picture 6"/>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9134" b="37537"/>
          <a:stretch/>
        </p:blipFill>
        <p:spPr>
          <a:xfrm>
            <a:off x="16047191" y="7961406"/>
            <a:ext cx="2240809" cy="2407949"/>
          </a:xfrm>
          <a:prstGeom prst="rect">
            <a:avLst/>
          </a:prstGeom>
        </p:spPr>
      </p:pic>
      <p:sp>
        <p:nvSpPr>
          <p:cNvPr id="7" name="TextBox 7"/>
          <p:cNvSpPr txBox="1"/>
          <p:nvPr/>
        </p:nvSpPr>
        <p:spPr>
          <a:xfrm>
            <a:off x="5821682" y="2203543"/>
            <a:ext cx="8118379" cy="1062638"/>
          </a:xfrm>
          <a:prstGeom prst="rect">
            <a:avLst/>
          </a:prstGeom>
        </p:spPr>
        <p:txBody>
          <a:bodyPr lIns="0" tIns="0" rIns="0" bIns="0" rtlCol="0" anchor="t">
            <a:spAutoFit/>
          </a:bodyPr>
          <a:lstStyle/>
          <a:p>
            <a:pPr algn="ctr">
              <a:lnSpc>
                <a:spcPts val="7695"/>
              </a:lnSpc>
            </a:pPr>
            <a:r>
              <a:rPr lang="en-US" sz="8947" dirty="0">
                <a:solidFill>
                  <a:srgbClr val="303B2E"/>
                </a:solidFill>
                <a:latin typeface="Black Mango"/>
              </a:rPr>
              <a:t>Conclusion:</a:t>
            </a:r>
          </a:p>
        </p:txBody>
      </p:sp>
      <p:sp>
        <p:nvSpPr>
          <p:cNvPr id="8" name="TextBox 8"/>
          <p:cNvSpPr txBox="1"/>
          <p:nvPr/>
        </p:nvSpPr>
        <p:spPr>
          <a:xfrm>
            <a:off x="5015418" y="3263250"/>
            <a:ext cx="10173432" cy="7799636"/>
          </a:xfrm>
          <a:prstGeom prst="rect">
            <a:avLst/>
          </a:prstGeom>
        </p:spPr>
        <p:txBody>
          <a:bodyPr lIns="0" tIns="0" rIns="0" bIns="0" rtlCol="0" anchor="t">
            <a:spAutoFit/>
          </a:bodyPr>
          <a:lstStyle/>
          <a:p>
            <a:pPr algn="ctr">
              <a:lnSpc>
                <a:spcPct val="200000"/>
              </a:lnSpc>
            </a:pPr>
            <a:r>
              <a:rPr lang="en-US" sz="2800" dirty="0">
                <a:latin typeface="Raleway" pitchFamily="2" charset="0"/>
              </a:rPr>
              <a:t>Finally, our system can work on different platforms such as mobile, websites, or even an application on a computer. Therefore, our system focuses on helping students find their exciting books related to their major and help them get dependent resources that they can use in their studying journey. In addition, our system will create a share information process by rating activities or even suggesting that make students work together toward one goal.</a:t>
            </a:r>
          </a:p>
          <a:p>
            <a:pPr algn="ctr">
              <a:lnSpc>
                <a:spcPts val="8356"/>
              </a:lnSpc>
            </a:pPr>
            <a:endParaRPr lang="en-US" sz="3342" dirty="0">
              <a:solidFill>
                <a:srgbClr val="303B2E"/>
              </a:solidFill>
              <a:latin typeface="Arimo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49027" y="3816928"/>
            <a:ext cx="2868785" cy="265721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57343" y="2161866"/>
            <a:ext cx="11625664" cy="642582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40886" y="1669621"/>
            <a:ext cx="11625664" cy="6425822"/>
          </a:xfrm>
          <a:prstGeom prst="rect">
            <a:avLst/>
          </a:prstGeom>
        </p:spPr>
      </p:pic>
      <p:sp>
        <p:nvSpPr>
          <p:cNvPr id="5" name="TextBox 5"/>
          <p:cNvSpPr txBox="1"/>
          <p:nvPr/>
        </p:nvSpPr>
        <p:spPr>
          <a:xfrm rot="-22262">
            <a:off x="4622384" y="4815975"/>
            <a:ext cx="9100222" cy="1279528"/>
          </a:xfrm>
          <a:prstGeom prst="rect">
            <a:avLst/>
          </a:prstGeom>
        </p:spPr>
        <p:txBody>
          <a:bodyPr lIns="0" tIns="0" rIns="0" bIns="0" rtlCol="0" anchor="t">
            <a:spAutoFit/>
          </a:bodyPr>
          <a:lstStyle/>
          <a:p>
            <a:pPr algn="ctr">
              <a:lnSpc>
                <a:spcPts val="9500"/>
              </a:lnSpc>
            </a:pPr>
            <a:r>
              <a:rPr lang="en-US" sz="9500">
                <a:solidFill>
                  <a:srgbClr val="303B2E"/>
                </a:solidFill>
                <a:latin typeface="Tenor Sans Bold"/>
              </a:rPr>
              <a:t>Thank You</a:t>
            </a:r>
          </a:p>
        </p:txBody>
      </p:sp>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170" y="8487290"/>
            <a:ext cx="2868785" cy="1616952"/>
          </a:xfrm>
          <a:prstGeom prst="rect">
            <a:avLst/>
          </a:prstGeom>
        </p:spPr>
      </p:pic>
      <p:pic>
        <p:nvPicPr>
          <p:cNvPr id="7" name="Picture 7"/>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43273" b="34187"/>
          <a:stretch/>
        </p:blipFill>
        <p:spPr>
          <a:xfrm>
            <a:off x="16164422" y="7749904"/>
            <a:ext cx="2088409" cy="2537096"/>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574886">
            <a:off x="252533" y="-139444"/>
            <a:ext cx="1076735" cy="19018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1" y="-1"/>
            <a:ext cx="8991601" cy="10287001"/>
            <a:chOff x="0" y="0"/>
            <a:chExt cx="3497197" cy="3961014"/>
          </a:xfrm>
        </p:grpSpPr>
        <p:sp>
          <p:nvSpPr>
            <p:cNvPr id="3" name="Freeform 3"/>
            <p:cNvSpPr/>
            <p:nvPr/>
          </p:nvSpPr>
          <p:spPr>
            <a:xfrm>
              <a:off x="0" y="0"/>
              <a:ext cx="3497197" cy="3961014"/>
            </a:xfrm>
            <a:custGeom>
              <a:avLst/>
              <a:gdLst/>
              <a:ahLst/>
              <a:cxnLst/>
              <a:rect l="l" t="t" r="r" b="b"/>
              <a:pathLst>
                <a:path w="3497197" h="3961014">
                  <a:moveTo>
                    <a:pt x="0" y="0"/>
                  </a:moveTo>
                  <a:lnTo>
                    <a:pt x="3497197" y="0"/>
                  </a:lnTo>
                  <a:lnTo>
                    <a:pt x="3497197" y="3961014"/>
                  </a:lnTo>
                  <a:lnTo>
                    <a:pt x="0" y="3961014"/>
                  </a:lnTo>
                  <a:close/>
                </a:path>
              </a:pathLst>
            </a:custGeom>
            <a:solidFill>
              <a:srgbClr val="8A6140"/>
            </a:solidFill>
          </p:spPr>
        </p:sp>
      </p:grpSp>
      <p:sp>
        <p:nvSpPr>
          <p:cNvPr id="4" name="TextBox 4"/>
          <p:cNvSpPr txBox="1"/>
          <p:nvPr/>
        </p:nvSpPr>
        <p:spPr>
          <a:xfrm>
            <a:off x="907904" y="3771900"/>
            <a:ext cx="7252131" cy="2260812"/>
          </a:xfrm>
          <a:prstGeom prst="rect">
            <a:avLst/>
          </a:prstGeom>
        </p:spPr>
        <p:txBody>
          <a:bodyPr lIns="0" tIns="0" rIns="0" bIns="0" rtlCol="0" anchor="t">
            <a:spAutoFit/>
          </a:bodyPr>
          <a:lstStyle/>
          <a:p>
            <a:pPr>
              <a:lnSpc>
                <a:spcPts val="8599"/>
              </a:lnSpc>
            </a:pPr>
            <a:r>
              <a:rPr lang="en-US" sz="8599" dirty="0">
                <a:solidFill>
                  <a:srgbClr val="EFEBE0"/>
                </a:solidFill>
                <a:latin typeface="Manison Bold"/>
              </a:rPr>
              <a:t>short description</a:t>
            </a:r>
          </a:p>
        </p:txBody>
      </p:sp>
      <p:sp>
        <p:nvSpPr>
          <p:cNvPr id="5" name="TextBox 5"/>
          <p:cNvSpPr txBox="1"/>
          <p:nvPr/>
        </p:nvSpPr>
        <p:spPr>
          <a:xfrm>
            <a:off x="9662557" y="-1605"/>
            <a:ext cx="6203027" cy="784860"/>
          </a:xfrm>
          <a:prstGeom prst="rect">
            <a:avLst/>
          </a:prstGeom>
        </p:spPr>
        <p:txBody>
          <a:bodyPr lIns="0" tIns="0" rIns="0" bIns="0" rtlCol="0" anchor="t">
            <a:spAutoFit/>
          </a:bodyPr>
          <a:lstStyle/>
          <a:p>
            <a:pPr algn="just">
              <a:lnSpc>
                <a:spcPts val="6839"/>
              </a:lnSpc>
            </a:pPr>
            <a:r>
              <a:rPr lang="en-US" sz="3600" u="sng">
                <a:solidFill>
                  <a:srgbClr val="362216"/>
                </a:solidFill>
                <a:latin typeface="Glacial Indifference Bold Italics"/>
              </a:rPr>
              <a:t>University library books :</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27070" y="8787203"/>
            <a:ext cx="2660930" cy="149979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74886">
            <a:off x="145425" y="-563248"/>
            <a:ext cx="1076735" cy="3183895"/>
          </a:xfrm>
          <a:prstGeom prst="rect">
            <a:avLst/>
          </a:prstGeom>
        </p:spPr>
      </p:pic>
      <p:sp>
        <p:nvSpPr>
          <p:cNvPr id="8" name="TextBox 8"/>
          <p:cNvSpPr txBox="1"/>
          <p:nvPr/>
        </p:nvSpPr>
        <p:spPr>
          <a:xfrm>
            <a:off x="9296402" y="1328695"/>
            <a:ext cx="8177210" cy="7346948"/>
          </a:xfrm>
          <a:prstGeom prst="rect">
            <a:avLst/>
          </a:prstGeom>
        </p:spPr>
        <p:txBody>
          <a:bodyPr wrap="square" lIns="0" tIns="0" rIns="0" bIns="0" rtlCol="0" anchor="t">
            <a:spAutoFit/>
          </a:bodyPr>
          <a:lstStyle/>
          <a:p>
            <a:pPr lvl="0">
              <a:lnSpc>
                <a:spcPct val="150000"/>
              </a:lnSpc>
            </a:pPr>
            <a:r>
              <a:rPr lang="en-US" sz="2500" dirty="0">
                <a:solidFill>
                  <a:srgbClr val="000000"/>
                </a:solidFill>
                <a:latin typeface="Raleway" pitchFamily="2" charset="77"/>
              </a:rPr>
              <a:t>A library management system is software that controls all aspects of a library's operations. It assists librarians in keeping track of new books and books borrowed by members, as well as their due dates.</a:t>
            </a:r>
          </a:p>
          <a:p>
            <a:pPr lvl="0">
              <a:lnSpc>
                <a:spcPct val="150000"/>
              </a:lnSpc>
            </a:pPr>
            <a:r>
              <a:rPr lang="en-US" sz="2500" dirty="0">
                <a:solidFill>
                  <a:srgbClr val="000000"/>
                </a:solidFill>
                <a:latin typeface="Raleway" pitchFamily="2" charset="77"/>
              </a:rPr>
              <a:t>All your library's activities are totally automated using this system. The best approach to keeping track of, organizing, and managing many volumes is to use library management software.</a:t>
            </a:r>
          </a:p>
          <a:p>
            <a:pPr lvl="0">
              <a:lnSpc>
                <a:spcPct val="150000"/>
              </a:lnSpc>
            </a:pPr>
            <a:r>
              <a:rPr lang="en-US" sz="2500" dirty="0">
                <a:solidFill>
                  <a:srgbClr val="000000"/>
                </a:solidFill>
                <a:latin typeface="Raleway" pitchFamily="2" charset="77"/>
              </a:rPr>
              <a:t>To keep track of library records, a library management system is utilized. It keeps track of the number of books in the library, how many are issued, how many are returned or renewed, and late fine costs, among other things.</a:t>
            </a:r>
          </a:p>
          <a:p>
            <a:pPr lvl="0"/>
            <a:endParaRPr lang="en-US" sz="2742" dirty="0">
              <a:solidFill>
                <a:srgbClr val="000000"/>
              </a:solidFill>
              <a:latin typeface="Agrandir Wide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1" y="-1"/>
            <a:ext cx="9327241" cy="10287001"/>
            <a:chOff x="0" y="0"/>
            <a:chExt cx="3497197" cy="3961014"/>
          </a:xfrm>
        </p:grpSpPr>
        <p:sp>
          <p:nvSpPr>
            <p:cNvPr id="3" name="Freeform 3"/>
            <p:cNvSpPr/>
            <p:nvPr/>
          </p:nvSpPr>
          <p:spPr>
            <a:xfrm>
              <a:off x="0" y="0"/>
              <a:ext cx="3497197" cy="3961014"/>
            </a:xfrm>
            <a:custGeom>
              <a:avLst/>
              <a:gdLst/>
              <a:ahLst/>
              <a:cxnLst/>
              <a:rect l="l" t="t" r="r" b="b"/>
              <a:pathLst>
                <a:path w="3497197" h="3961014">
                  <a:moveTo>
                    <a:pt x="0" y="0"/>
                  </a:moveTo>
                  <a:lnTo>
                    <a:pt x="3497197" y="0"/>
                  </a:lnTo>
                  <a:lnTo>
                    <a:pt x="3497197" y="3961014"/>
                  </a:lnTo>
                  <a:lnTo>
                    <a:pt x="0" y="3961014"/>
                  </a:lnTo>
                  <a:close/>
                </a:path>
              </a:pathLst>
            </a:custGeom>
            <a:solidFill>
              <a:srgbClr val="8A6140"/>
            </a:solidFill>
          </p:spPr>
        </p:sp>
      </p:grpSp>
      <p:sp>
        <p:nvSpPr>
          <p:cNvPr id="4" name="TextBox 4"/>
          <p:cNvSpPr txBox="1"/>
          <p:nvPr/>
        </p:nvSpPr>
        <p:spPr>
          <a:xfrm>
            <a:off x="640896" y="2412871"/>
            <a:ext cx="7252131" cy="4390387"/>
          </a:xfrm>
          <a:prstGeom prst="rect">
            <a:avLst/>
          </a:prstGeom>
        </p:spPr>
        <p:txBody>
          <a:bodyPr lIns="0" tIns="0" rIns="0" bIns="0" rtlCol="0" anchor="t">
            <a:spAutoFit/>
          </a:bodyPr>
          <a:lstStyle/>
          <a:p>
            <a:pPr>
              <a:lnSpc>
                <a:spcPts val="8599"/>
              </a:lnSpc>
            </a:pPr>
            <a:r>
              <a:rPr lang="en-US" sz="8599" dirty="0">
                <a:solidFill>
                  <a:srgbClr val="EFEBE0"/>
                </a:solidFill>
                <a:latin typeface="Manison Bold"/>
              </a:rPr>
              <a:t>Short Description for my Component:</a:t>
            </a:r>
          </a:p>
        </p:txBody>
      </p:sp>
      <p:sp>
        <p:nvSpPr>
          <p:cNvPr id="5" name="TextBox 5"/>
          <p:cNvSpPr txBox="1"/>
          <p:nvPr/>
        </p:nvSpPr>
        <p:spPr>
          <a:xfrm>
            <a:off x="9662557" y="-96855"/>
            <a:ext cx="6243849" cy="1630679"/>
          </a:xfrm>
          <a:prstGeom prst="rect">
            <a:avLst/>
          </a:prstGeom>
        </p:spPr>
        <p:txBody>
          <a:bodyPr lIns="0" tIns="0" rIns="0" bIns="0" rtlCol="0" anchor="t">
            <a:spAutoFit/>
          </a:bodyPr>
          <a:lstStyle/>
          <a:p>
            <a:pPr algn="just">
              <a:lnSpc>
                <a:spcPts val="6839"/>
              </a:lnSpc>
            </a:pPr>
            <a:r>
              <a:rPr lang="en-US" sz="3600" u="sng">
                <a:solidFill>
                  <a:srgbClr val="362216"/>
                </a:solidFill>
                <a:latin typeface="Agrandir Wide Medium Italics"/>
              </a:rPr>
              <a:t>User identification:</a:t>
            </a:r>
          </a:p>
          <a:p>
            <a:pPr algn="just">
              <a:lnSpc>
                <a:spcPts val="5700"/>
              </a:lnSpc>
            </a:pPr>
            <a:endParaRPr lang="en-US" sz="3600" u="sng">
              <a:solidFill>
                <a:srgbClr val="362216"/>
              </a:solidFill>
              <a:latin typeface="Agrandir Wide Medium Italics"/>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27070" y="8787203"/>
            <a:ext cx="2660930" cy="149979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74886">
            <a:off x="68989" y="-235407"/>
            <a:ext cx="1076735" cy="2838232"/>
          </a:xfrm>
          <a:prstGeom prst="rect">
            <a:avLst/>
          </a:prstGeom>
        </p:spPr>
      </p:pic>
      <p:sp>
        <p:nvSpPr>
          <p:cNvPr id="8" name="TextBox 8"/>
          <p:cNvSpPr txBox="1"/>
          <p:nvPr/>
        </p:nvSpPr>
        <p:spPr>
          <a:xfrm>
            <a:off x="9500732" y="1328695"/>
            <a:ext cx="7972880" cy="4179286"/>
          </a:xfrm>
          <a:prstGeom prst="rect">
            <a:avLst/>
          </a:prstGeom>
        </p:spPr>
        <p:txBody>
          <a:bodyPr lIns="0" tIns="0" rIns="0" bIns="0" rtlCol="0" anchor="t">
            <a:spAutoFit/>
          </a:bodyPr>
          <a:lstStyle/>
          <a:p>
            <a:pPr>
              <a:lnSpc>
                <a:spcPct val="200000"/>
              </a:lnSpc>
            </a:pPr>
            <a:r>
              <a:rPr lang="en-US" sz="2800" dirty="0">
                <a:solidFill>
                  <a:srgbClr val="000000"/>
                </a:solidFill>
                <a:latin typeface="Raleway" pitchFamily="2" charset="77"/>
              </a:rPr>
              <a:t> Every student or doctor in the university is allowed to create an account through his university email, then he can log in to the system at any time by email or username, on more than one device at the same time.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665458"/>
            <a:chOff x="0" y="0"/>
            <a:chExt cx="6671512" cy="607564"/>
          </a:xfrm>
        </p:grpSpPr>
        <p:sp>
          <p:nvSpPr>
            <p:cNvPr id="3" name="Freeform 3"/>
            <p:cNvSpPr/>
            <p:nvPr/>
          </p:nvSpPr>
          <p:spPr>
            <a:xfrm>
              <a:off x="0" y="0"/>
              <a:ext cx="6671512" cy="607564"/>
            </a:xfrm>
            <a:custGeom>
              <a:avLst/>
              <a:gdLst/>
              <a:ahLst/>
              <a:cxnLst/>
              <a:rect l="l" t="t" r="r" b="b"/>
              <a:pathLst>
                <a:path w="6671512" h="607564">
                  <a:moveTo>
                    <a:pt x="0" y="0"/>
                  </a:moveTo>
                  <a:lnTo>
                    <a:pt x="6671512" y="0"/>
                  </a:lnTo>
                  <a:lnTo>
                    <a:pt x="6671512" y="607564"/>
                  </a:lnTo>
                  <a:lnTo>
                    <a:pt x="0" y="607564"/>
                  </a:lnTo>
                  <a:close/>
                </a:path>
              </a:pathLst>
            </a:custGeom>
            <a:solidFill>
              <a:srgbClr val="8A6140"/>
            </a:solidFill>
          </p:spPr>
        </p:sp>
      </p:grpSp>
      <p:sp>
        <p:nvSpPr>
          <p:cNvPr id="4" name="TextBox 4"/>
          <p:cNvSpPr txBox="1"/>
          <p:nvPr/>
        </p:nvSpPr>
        <p:spPr>
          <a:xfrm>
            <a:off x="467628" y="104251"/>
            <a:ext cx="4998795" cy="2073911"/>
          </a:xfrm>
          <a:prstGeom prst="rect">
            <a:avLst/>
          </a:prstGeom>
        </p:spPr>
        <p:txBody>
          <a:bodyPr lIns="0" tIns="0" rIns="0" bIns="0" rtlCol="0" anchor="t">
            <a:spAutoFit/>
          </a:bodyPr>
          <a:lstStyle/>
          <a:p>
            <a:pPr>
              <a:lnSpc>
                <a:spcPts val="9499"/>
              </a:lnSpc>
            </a:pPr>
            <a:r>
              <a:rPr lang="en-US" sz="4999" u="sng">
                <a:solidFill>
                  <a:srgbClr val="303B2E"/>
                </a:solidFill>
                <a:latin typeface="Agrandir Wide Medium"/>
              </a:rPr>
              <a:t>Use cases:</a:t>
            </a:r>
          </a:p>
          <a:p>
            <a:pPr>
              <a:lnSpc>
                <a:spcPts val="6080"/>
              </a:lnSpc>
            </a:pPr>
            <a:endParaRPr lang="en-US" sz="4999" u="sng">
              <a:solidFill>
                <a:srgbClr val="303B2E"/>
              </a:solidFill>
              <a:latin typeface="Agrandir Wide Medium"/>
            </a:endParaRPr>
          </a:p>
        </p:txBody>
      </p:sp>
      <p:sp>
        <p:nvSpPr>
          <p:cNvPr id="5" name="TextBox 5"/>
          <p:cNvSpPr txBox="1"/>
          <p:nvPr/>
        </p:nvSpPr>
        <p:spPr>
          <a:xfrm>
            <a:off x="265156" y="1660001"/>
            <a:ext cx="18022844" cy="7843622"/>
          </a:xfrm>
          <a:prstGeom prst="rect">
            <a:avLst/>
          </a:prstGeom>
        </p:spPr>
        <p:txBody>
          <a:bodyPr lIns="0" tIns="0" rIns="0" bIns="0" rtlCol="0" anchor="t">
            <a:spAutoFit/>
          </a:bodyPr>
          <a:lstStyle/>
          <a:p>
            <a:pPr>
              <a:lnSpc>
                <a:spcPts val="6935"/>
              </a:lnSpc>
            </a:pPr>
            <a:r>
              <a:rPr lang="en-US" sz="3200" b="1" spc="84" dirty="0">
                <a:solidFill>
                  <a:srgbClr val="8A6140"/>
                </a:solidFill>
                <a:latin typeface="Raleway" pitchFamily="2" charset="77"/>
              </a:rPr>
              <a:t>Register: </a:t>
            </a:r>
            <a:r>
              <a:rPr lang="en-US" sz="3200" spc="84" dirty="0">
                <a:solidFill>
                  <a:srgbClr val="303B2E"/>
                </a:solidFill>
                <a:latin typeface="Raleway" pitchFamily="2" charset="77"/>
              </a:rPr>
              <a:t>Every student or doctor in the university is allowed to create an account through his university email. </a:t>
            </a:r>
          </a:p>
          <a:p>
            <a:pPr>
              <a:lnSpc>
                <a:spcPts val="6935"/>
              </a:lnSpc>
            </a:pPr>
            <a:r>
              <a:rPr lang="en-US" sz="3200" b="1" spc="84" dirty="0">
                <a:solidFill>
                  <a:srgbClr val="8A6140"/>
                </a:solidFill>
                <a:latin typeface="Raleway" pitchFamily="2" charset="77"/>
              </a:rPr>
              <a:t>Login: </a:t>
            </a:r>
            <a:r>
              <a:rPr lang="en-US" sz="3200" spc="84" dirty="0">
                <a:solidFill>
                  <a:srgbClr val="303B2E"/>
                </a:solidFill>
                <a:latin typeface="Raleway" pitchFamily="2" charset="77"/>
              </a:rPr>
              <a:t>The user can log in to his account at any time and on more than one device at the same time. </a:t>
            </a:r>
          </a:p>
          <a:p>
            <a:pPr>
              <a:lnSpc>
                <a:spcPts val="6935"/>
              </a:lnSpc>
            </a:pPr>
            <a:r>
              <a:rPr lang="en-US" sz="3200" b="1" spc="84" dirty="0">
                <a:solidFill>
                  <a:srgbClr val="8A6140"/>
                </a:solidFill>
                <a:latin typeface="Raleway" pitchFamily="2" charset="77"/>
              </a:rPr>
              <a:t>Delete account:</a:t>
            </a:r>
            <a:r>
              <a:rPr lang="en-US" sz="3200" b="1" spc="84" dirty="0">
                <a:solidFill>
                  <a:srgbClr val="303B2E"/>
                </a:solidFill>
                <a:latin typeface="Raleway" pitchFamily="2" charset="77"/>
              </a:rPr>
              <a:t> </a:t>
            </a:r>
            <a:r>
              <a:rPr lang="en-US" sz="3200" spc="84" dirty="0">
                <a:solidFill>
                  <a:srgbClr val="303B2E"/>
                </a:solidFill>
                <a:latin typeface="Raleway" pitchFamily="2" charset="77"/>
              </a:rPr>
              <a:t>The user can permanently delete the account from the system or from his device at any time he wants. </a:t>
            </a:r>
          </a:p>
          <a:p>
            <a:pPr>
              <a:lnSpc>
                <a:spcPts val="6935"/>
              </a:lnSpc>
            </a:pPr>
            <a:r>
              <a:rPr lang="en-US" sz="3200" b="1" spc="84" dirty="0">
                <a:solidFill>
                  <a:srgbClr val="8A6140"/>
                </a:solidFill>
                <a:latin typeface="Raleway" pitchFamily="2" charset="77"/>
              </a:rPr>
              <a:t>Validation user:</a:t>
            </a:r>
            <a:r>
              <a:rPr lang="en-US" sz="3200" b="1" spc="84" dirty="0">
                <a:solidFill>
                  <a:srgbClr val="303B2E"/>
                </a:solidFill>
                <a:latin typeface="Raleway" pitchFamily="2" charset="77"/>
              </a:rPr>
              <a:t> </a:t>
            </a:r>
            <a:r>
              <a:rPr lang="en-US" sz="3200" spc="84" dirty="0">
                <a:solidFill>
                  <a:srgbClr val="303B2E"/>
                </a:solidFill>
                <a:latin typeface="Raleway" pitchFamily="2" charset="77"/>
              </a:rPr>
              <a:t>Functionality that when the user either student or doctor to enter password the system will verification the password. </a:t>
            </a:r>
          </a:p>
          <a:p>
            <a:pPr>
              <a:lnSpc>
                <a:spcPts val="6935"/>
              </a:lnSpc>
            </a:pPr>
            <a:r>
              <a:rPr lang="en-US" sz="3200" b="1" spc="84" dirty="0">
                <a:solidFill>
                  <a:srgbClr val="8A6140"/>
                </a:solidFill>
                <a:latin typeface="Raleway" pitchFamily="2" charset="77"/>
              </a:rPr>
              <a:t>Change password:</a:t>
            </a:r>
            <a:r>
              <a:rPr lang="en-US" sz="3200" b="1" spc="84" dirty="0">
                <a:solidFill>
                  <a:srgbClr val="303B2E"/>
                </a:solidFill>
                <a:latin typeface="Raleway" pitchFamily="2" charset="77"/>
              </a:rPr>
              <a:t> </a:t>
            </a:r>
            <a:r>
              <a:rPr lang="en-US" sz="3200" spc="84" dirty="0">
                <a:solidFill>
                  <a:srgbClr val="303B2E"/>
                </a:solidFill>
                <a:latin typeface="Raleway" pitchFamily="2" charset="77"/>
              </a:rPr>
              <a:t>the user can change the account password at any time he wants.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398679"/>
            <a:chOff x="0" y="0"/>
            <a:chExt cx="6671512" cy="530808"/>
          </a:xfrm>
        </p:grpSpPr>
        <p:sp>
          <p:nvSpPr>
            <p:cNvPr id="3" name="Freeform 3"/>
            <p:cNvSpPr/>
            <p:nvPr/>
          </p:nvSpPr>
          <p:spPr>
            <a:xfrm>
              <a:off x="0" y="0"/>
              <a:ext cx="6671512" cy="530808"/>
            </a:xfrm>
            <a:custGeom>
              <a:avLst/>
              <a:gdLst/>
              <a:ahLst/>
              <a:cxnLst/>
              <a:rect l="l" t="t" r="r" b="b"/>
              <a:pathLst>
                <a:path w="6671512" h="530808">
                  <a:moveTo>
                    <a:pt x="0" y="0"/>
                  </a:moveTo>
                  <a:lnTo>
                    <a:pt x="6671512" y="0"/>
                  </a:lnTo>
                  <a:lnTo>
                    <a:pt x="6671512" y="530808"/>
                  </a:lnTo>
                  <a:lnTo>
                    <a:pt x="0" y="530808"/>
                  </a:lnTo>
                  <a:close/>
                </a:path>
              </a:pathLst>
            </a:custGeom>
            <a:solidFill>
              <a:srgbClr val="8A6140"/>
            </a:solidFill>
          </p:spPr>
        </p:sp>
      </p:grpSp>
      <p:sp>
        <p:nvSpPr>
          <p:cNvPr id="4" name="TextBox 4"/>
          <p:cNvSpPr txBox="1"/>
          <p:nvPr/>
        </p:nvSpPr>
        <p:spPr>
          <a:xfrm>
            <a:off x="265156" y="-73025"/>
            <a:ext cx="5906101" cy="1915886"/>
          </a:xfrm>
          <a:prstGeom prst="rect">
            <a:avLst/>
          </a:prstGeom>
        </p:spPr>
        <p:txBody>
          <a:bodyPr lIns="0" tIns="0" rIns="0" bIns="0" rtlCol="0" anchor="t">
            <a:spAutoFit/>
          </a:bodyPr>
          <a:lstStyle/>
          <a:p>
            <a:pPr>
              <a:lnSpc>
                <a:spcPts val="8248"/>
              </a:lnSpc>
            </a:pPr>
            <a:r>
              <a:rPr lang="en-US" sz="4341" u="sng">
                <a:solidFill>
                  <a:srgbClr val="303B2E"/>
                </a:solidFill>
                <a:latin typeface="Agrandir Wide Medium"/>
              </a:rPr>
              <a:t>Scenarios:</a:t>
            </a:r>
          </a:p>
          <a:p>
            <a:pPr>
              <a:lnSpc>
                <a:spcPts val="6350"/>
              </a:lnSpc>
            </a:pPr>
            <a:endParaRPr lang="en-US" sz="4341" u="sng">
              <a:solidFill>
                <a:srgbClr val="303B2E"/>
              </a:solidFill>
              <a:latin typeface="Agrandir Wide Medium"/>
            </a:endParaRPr>
          </a:p>
        </p:txBody>
      </p:sp>
      <p:sp>
        <p:nvSpPr>
          <p:cNvPr id="5" name="TextBox 5"/>
          <p:cNvSpPr txBox="1"/>
          <p:nvPr/>
        </p:nvSpPr>
        <p:spPr>
          <a:xfrm>
            <a:off x="332853" y="1471704"/>
            <a:ext cx="9209333" cy="8015015"/>
          </a:xfrm>
          <a:prstGeom prst="rect">
            <a:avLst/>
          </a:prstGeom>
        </p:spPr>
        <p:txBody>
          <a:bodyPr lIns="0" tIns="0" rIns="0" bIns="0" rtlCol="0" anchor="t">
            <a:spAutoFit/>
          </a:bodyPr>
          <a:lstStyle/>
          <a:p>
            <a:pPr>
              <a:lnSpc>
                <a:spcPct val="150000"/>
              </a:lnSpc>
            </a:pPr>
            <a:r>
              <a:rPr lang="en-US" sz="3000" b="1" spc="62" dirty="0">
                <a:solidFill>
                  <a:srgbClr val="8A6140"/>
                </a:solidFill>
                <a:latin typeface="Raleway" pitchFamily="2" charset="77"/>
              </a:rPr>
              <a:t>Use case 1: </a:t>
            </a:r>
            <a:r>
              <a:rPr lang="en-US" sz="3000" spc="62" dirty="0">
                <a:solidFill>
                  <a:srgbClr val="303B2E"/>
                </a:solidFill>
                <a:latin typeface="Raleway" pitchFamily="2" charset="77"/>
              </a:rPr>
              <a:t>Register</a:t>
            </a:r>
          </a:p>
          <a:p>
            <a:pPr>
              <a:lnSpc>
                <a:spcPct val="150000"/>
              </a:lnSpc>
            </a:pPr>
            <a:r>
              <a:rPr lang="en-US" sz="3000" b="1" spc="62" dirty="0">
                <a:solidFill>
                  <a:srgbClr val="8A6140"/>
                </a:solidFill>
                <a:latin typeface="Raleway" pitchFamily="2" charset="77"/>
              </a:rPr>
              <a:t>Primary Actor: </a:t>
            </a:r>
            <a:r>
              <a:rPr lang="en-US" sz="3000" spc="62" dirty="0">
                <a:solidFill>
                  <a:srgbClr val="303B2E"/>
                </a:solidFill>
                <a:latin typeface="Raleway" pitchFamily="2" charset="77"/>
              </a:rPr>
              <a:t>User </a:t>
            </a:r>
          </a:p>
          <a:p>
            <a:pPr>
              <a:lnSpc>
                <a:spcPct val="150000"/>
              </a:lnSpc>
            </a:pPr>
            <a:r>
              <a:rPr lang="en-US" sz="3000" b="1" spc="62" dirty="0">
                <a:solidFill>
                  <a:srgbClr val="8A6140"/>
                </a:solidFill>
                <a:latin typeface="Raleway" pitchFamily="2" charset="77"/>
              </a:rPr>
              <a:t>Pre-condition:</a:t>
            </a:r>
            <a:r>
              <a:rPr lang="en-US" sz="3000" b="1" spc="62" dirty="0">
                <a:solidFill>
                  <a:srgbClr val="303B2E"/>
                </a:solidFill>
                <a:latin typeface="Raleway" pitchFamily="2" charset="77"/>
              </a:rPr>
              <a:t> </a:t>
            </a:r>
            <a:r>
              <a:rPr lang="en-US" sz="3000" spc="62" dirty="0">
                <a:solidFill>
                  <a:srgbClr val="303B2E"/>
                </a:solidFill>
                <a:latin typeface="Raleway" pitchFamily="2" charset="77"/>
              </a:rPr>
              <a:t>user must be a student or a doctor at the university and not to be registered with the same email previously</a:t>
            </a:r>
          </a:p>
          <a:p>
            <a:pPr>
              <a:lnSpc>
                <a:spcPct val="150000"/>
              </a:lnSpc>
            </a:pPr>
            <a:r>
              <a:rPr lang="en-US" sz="3000" b="1" spc="62" dirty="0">
                <a:solidFill>
                  <a:srgbClr val="8A6140"/>
                </a:solidFill>
                <a:latin typeface="Raleway" pitchFamily="2" charset="77"/>
              </a:rPr>
              <a:t>Postcondition:</a:t>
            </a:r>
            <a:r>
              <a:rPr lang="en-US" sz="3000" b="1" spc="62" dirty="0">
                <a:solidFill>
                  <a:srgbClr val="303B2E"/>
                </a:solidFill>
                <a:latin typeface="Raleway" pitchFamily="2" charset="77"/>
              </a:rPr>
              <a:t> </a:t>
            </a:r>
            <a:r>
              <a:rPr lang="en-US" sz="3000" spc="62" dirty="0">
                <a:solidFill>
                  <a:srgbClr val="303B2E"/>
                </a:solidFill>
                <a:latin typeface="Raleway" pitchFamily="2" charset="77"/>
              </a:rPr>
              <a:t>user can login with his account </a:t>
            </a:r>
          </a:p>
          <a:p>
            <a:pPr>
              <a:lnSpc>
                <a:spcPct val="150000"/>
              </a:lnSpc>
            </a:pPr>
            <a:r>
              <a:rPr lang="en-US" sz="3000" b="1" spc="62" dirty="0">
                <a:solidFill>
                  <a:srgbClr val="8A6140"/>
                </a:solidFill>
                <a:latin typeface="Raleway" pitchFamily="2" charset="77"/>
              </a:rPr>
              <a:t>Quality requirement:</a:t>
            </a:r>
            <a:r>
              <a:rPr lang="en-US" sz="3000" b="1" spc="62" dirty="0">
                <a:solidFill>
                  <a:srgbClr val="303B2E"/>
                </a:solidFill>
                <a:latin typeface="Raleway" pitchFamily="2" charset="77"/>
              </a:rPr>
              <a:t> </a:t>
            </a:r>
            <a:r>
              <a:rPr lang="en-US" sz="3000" spc="62" dirty="0">
                <a:solidFill>
                  <a:srgbClr val="303B2E"/>
                </a:solidFill>
                <a:latin typeface="Raleway" pitchFamily="2" charset="77"/>
              </a:rPr>
              <a:t>the system should protect user’s personal information, Security first when it comes to user data</a:t>
            </a:r>
          </a:p>
          <a:p>
            <a:pPr>
              <a:lnSpc>
                <a:spcPct val="150000"/>
              </a:lnSpc>
            </a:pPr>
            <a:r>
              <a:rPr lang="en-US" sz="3000" b="1" spc="62" dirty="0">
                <a:solidFill>
                  <a:srgbClr val="8A6140"/>
                </a:solidFill>
                <a:latin typeface="Raleway" pitchFamily="2" charset="77"/>
              </a:rPr>
              <a:t>Priority level:</a:t>
            </a:r>
            <a:r>
              <a:rPr lang="en-US" sz="3000" b="1" spc="62" dirty="0">
                <a:solidFill>
                  <a:srgbClr val="303B2E"/>
                </a:solidFill>
                <a:latin typeface="Raleway" pitchFamily="2" charset="77"/>
              </a:rPr>
              <a:t> </a:t>
            </a:r>
            <a:r>
              <a:rPr lang="en-US" sz="3000" spc="62" dirty="0">
                <a:solidFill>
                  <a:srgbClr val="303B2E"/>
                </a:solidFill>
                <a:latin typeface="Raleway" pitchFamily="2" charset="77"/>
              </a:rPr>
              <a:t>High level</a:t>
            </a:r>
          </a:p>
          <a:p>
            <a:pPr>
              <a:lnSpc>
                <a:spcPct val="150000"/>
              </a:lnSpc>
            </a:pPr>
            <a:r>
              <a:rPr lang="en-US" sz="3000" b="1" spc="62" dirty="0">
                <a:solidFill>
                  <a:srgbClr val="8A6140"/>
                </a:solidFill>
                <a:latin typeface="Raleway" pitchFamily="2" charset="77"/>
              </a:rPr>
              <a:t>Related functional requirement IDs</a:t>
            </a:r>
            <a:r>
              <a:rPr lang="en-US" sz="3000" b="1" spc="62" dirty="0">
                <a:solidFill>
                  <a:srgbClr val="303B2E"/>
                </a:solidFill>
                <a:latin typeface="Raleway" pitchFamily="2" charset="77"/>
              </a:rPr>
              <a:t>: </a:t>
            </a:r>
            <a:r>
              <a:rPr lang="en-US" sz="3000" spc="62" dirty="0">
                <a:solidFill>
                  <a:srgbClr val="303B2E"/>
                </a:solidFill>
                <a:latin typeface="Raleway" pitchFamily="2" charset="77"/>
              </a:rPr>
              <a:t>UND-X4C-I</a:t>
            </a:r>
          </a:p>
          <a:p>
            <a:pPr>
              <a:lnSpc>
                <a:spcPts val="3534"/>
              </a:lnSpc>
            </a:pPr>
            <a:r>
              <a:rPr lang="en-US" sz="1900" spc="47" dirty="0">
                <a:solidFill>
                  <a:srgbClr val="303B2E"/>
                </a:solidFill>
                <a:latin typeface="Glacial Indifference"/>
              </a:rPr>
              <a:t> </a:t>
            </a:r>
          </a:p>
        </p:txBody>
      </p:sp>
      <p:sp>
        <p:nvSpPr>
          <p:cNvPr id="6" name="TextBox 6"/>
          <p:cNvSpPr txBox="1"/>
          <p:nvPr/>
        </p:nvSpPr>
        <p:spPr>
          <a:xfrm>
            <a:off x="10195175" y="1398679"/>
            <a:ext cx="7827669" cy="9623275"/>
          </a:xfrm>
          <a:prstGeom prst="rect">
            <a:avLst/>
          </a:prstGeom>
        </p:spPr>
        <p:txBody>
          <a:bodyPr lIns="0" tIns="0" rIns="0" bIns="0" rtlCol="0" anchor="t">
            <a:spAutoFit/>
          </a:bodyPr>
          <a:lstStyle/>
          <a:p>
            <a:pPr>
              <a:lnSpc>
                <a:spcPts val="4248"/>
              </a:lnSpc>
            </a:pPr>
            <a:r>
              <a:rPr lang="en-US" sz="2156" b="1" spc="53" dirty="0">
                <a:solidFill>
                  <a:srgbClr val="8A6140"/>
                </a:solidFill>
                <a:latin typeface="Raleway" pitchFamily="2" charset="77"/>
              </a:rPr>
              <a:t>Main Scenario:</a:t>
            </a:r>
          </a:p>
          <a:p>
            <a:pPr>
              <a:lnSpc>
                <a:spcPts val="4248"/>
              </a:lnSpc>
            </a:pPr>
            <a:r>
              <a:rPr lang="en-US" sz="2156" spc="38" dirty="0">
                <a:solidFill>
                  <a:srgbClr val="303B2E"/>
                </a:solidFill>
                <a:latin typeface="Raleway" pitchFamily="2" charset="77"/>
              </a:rPr>
              <a:t>1- User presses the Create account button</a:t>
            </a:r>
          </a:p>
          <a:p>
            <a:pPr>
              <a:lnSpc>
                <a:spcPts val="4248"/>
              </a:lnSpc>
            </a:pPr>
            <a:r>
              <a:rPr lang="en-US" sz="2156" spc="38" dirty="0">
                <a:solidFill>
                  <a:srgbClr val="303B2E"/>
                </a:solidFill>
                <a:latin typeface="Raleway" pitchFamily="2" charset="77"/>
              </a:rPr>
              <a:t>2-System asks the user to enter his first name, last name, university email, username, password, confirm password, and phone number </a:t>
            </a:r>
          </a:p>
          <a:p>
            <a:pPr>
              <a:lnSpc>
                <a:spcPts val="4248"/>
              </a:lnSpc>
            </a:pPr>
            <a:r>
              <a:rPr lang="en-US" sz="2156" spc="38" dirty="0">
                <a:solidFill>
                  <a:srgbClr val="303B2E"/>
                </a:solidFill>
                <a:latin typeface="Raleway" pitchFamily="2" charset="77"/>
              </a:rPr>
              <a:t>3-System asks user to choose appropriate verification method by email or phone number.</a:t>
            </a:r>
          </a:p>
          <a:p>
            <a:pPr>
              <a:lnSpc>
                <a:spcPts val="4248"/>
              </a:lnSpc>
            </a:pPr>
            <a:r>
              <a:rPr lang="en-US" sz="2156" spc="38" dirty="0">
                <a:solidFill>
                  <a:srgbClr val="303B2E"/>
                </a:solidFill>
                <a:latin typeface="Raleway" pitchFamily="2" charset="77"/>
              </a:rPr>
              <a:t>4-User choose verification by email.</a:t>
            </a:r>
          </a:p>
          <a:p>
            <a:pPr>
              <a:lnSpc>
                <a:spcPts val="4248"/>
              </a:lnSpc>
            </a:pPr>
            <a:r>
              <a:rPr lang="en-US" sz="2156" spc="38" dirty="0">
                <a:solidFill>
                  <a:srgbClr val="303B2E"/>
                </a:solidFill>
                <a:latin typeface="Raleway" pitchFamily="2" charset="77"/>
              </a:rPr>
              <a:t>5-User enters his email</a:t>
            </a:r>
          </a:p>
          <a:p>
            <a:pPr>
              <a:lnSpc>
                <a:spcPts val="4248"/>
              </a:lnSpc>
            </a:pPr>
            <a:r>
              <a:rPr lang="en-US" sz="2156" spc="38" dirty="0">
                <a:solidFill>
                  <a:srgbClr val="303B2E"/>
                </a:solidFill>
                <a:latin typeface="Raleway" pitchFamily="2" charset="77"/>
              </a:rPr>
              <a:t>6-System will be sent ae email to verify of the email registered.</a:t>
            </a:r>
          </a:p>
          <a:p>
            <a:pPr>
              <a:lnSpc>
                <a:spcPts val="4248"/>
              </a:lnSpc>
            </a:pPr>
            <a:r>
              <a:rPr lang="en-US" sz="2156" spc="38" dirty="0">
                <a:solidFill>
                  <a:srgbClr val="303B2E"/>
                </a:solidFill>
                <a:latin typeface="Raleway" pitchFamily="2" charset="77"/>
              </a:rPr>
              <a:t>7- Verification successfully</a:t>
            </a:r>
          </a:p>
          <a:p>
            <a:pPr>
              <a:lnSpc>
                <a:spcPts val="4248"/>
              </a:lnSpc>
            </a:pPr>
            <a:r>
              <a:rPr lang="en-US" sz="2156" spc="38" dirty="0">
                <a:solidFill>
                  <a:srgbClr val="303B2E"/>
                </a:solidFill>
                <a:latin typeface="Raleway" pitchFamily="2" charset="77"/>
              </a:rPr>
              <a:t>8- Register verification.</a:t>
            </a:r>
          </a:p>
          <a:p>
            <a:pPr>
              <a:lnSpc>
                <a:spcPts val="4248"/>
              </a:lnSpc>
            </a:pPr>
            <a:r>
              <a:rPr lang="en-US" sz="2156" b="1" spc="38" dirty="0">
                <a:solidFill>
                  <a:srgbClr val="8A6140"/>
                </a:solidFill>
                <a:latin typeface="Raleway" pitchFamily="2" charset="77"/>
              </a:rPr>
              <a:t>Alternate Scenario:</a:t>
            </a:r>
          </a:p>
          <a:p>
            <a:pPr>
              <a:lnSpc>
                <a:spcPts val="4248"/>
              </a:lnSpc>
            </a:pPr>
            <a:r>
              <a:rPr lang="en-US" sz="2156" spc="38" dirty="0">
                <a:solidFill>
                  <a:srgbClr val="303B2E"/>
                </a:solidFill>
                <a:latin typeface="Raleway" pitchFamily="2" charset="77"/>
              </a:rPr>
              <a:t> 5(a). A personal, non-university email.</a:t>
            </a:r>
          </a:p>
          <a:p>
            <a:pPr>
              <a:lnSpc>
                <a:spcPts val="4248"/>
              </a:lnSpc>
            </a:pPr>
            <a:r>
              <a:rPr lang="en-US" sz="2156" spc="38" dirty="0">
                <a:solidFill>
                  <a:srgbClr val="303B2E"/>
                </a:solidFill>
                <a:latin typeface="Raleway" pitchFamily="2" charset="77"/>
              </a:rPr>
              <a:t>5(a)1. Ask user to enter valid email.</a:t>
            </a:r>
          </a:p>
          <a:p>
            <a:pPr>
              <a:lnSpc>
                <a:spcPts val="4195"/>
              </a:lnSpc>
            </a:pPr>
            <a:endParaRPr lang="en-US" sz="2156" spc="38" dirty="0">
              <a:solidFill>
                <a:srgbClr val="303B2E"/>
              </a:solidFill>
              <a:latin typeface="Arimo Bold"/>
            </a:endParaRPr>
          </a:p>
          <a:p>
            <a:pPr>
              <a:lnSpc>
                <a:spcPts val="4195"/>
              </a:lnSpc>
            </a:pPr>
            <a:endParaRPr lang="en-US" sz="2156" spc="38" dirty="0">
              <a:solidFill>
                <a:srgbClr val="303B2E"/>
              </a:solidFill>
              <a:latin typeface="Arimo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257300"/>
            <a:chOff x="0" y="0"/>
            <a:chExt cx="6671512" cy="530808"/>
          </a:xfrm>
        </p:grpSpPr>
        <p:sp>
          <p:nvSpPr>
            <p:cNvPr id="3" name="Freeform 3"/>
            <p:cNvSpPr/>
            <p:nvPr/>
          </p:nvSpPr>
          <p:spPr>
            <a:xfrm>
              <a:off x="0" y="0"/>
              <a:ext cx="6671512" cy="530808"/>
            </a:xfrm>
            <a:custGeom>
              <a:avLst/>
              <a:gdLst/>
              <a:ahLst/>
              <a:cxnLst/>
              <a:rect l="l" t="t" r="r" b="b"/>
              <a:pathLst>
                <a:path w="6671512" h="530808">
                  <a:moveTo>
                    <a:pt x="0" y="0"/>
                  </a:moveTo>
                  <a:lnTo>
                    <a:pt x="6671512" y="0"/>
                  </a:lnTo>
                  <a:lnTo>
                    <a:pt x="6671512" y="530808"/>
                  </a:lnTo>
                  <a:lnTo>
                    <a:pt x="0" y="530808"/>
                  </a:lnTo>
                  <a:close/>
                </a:path>
              </a:pathLst>
            </a:custGeom>
            <a:solidFill>
              <a:srgbClr val="8A6140"/>
            </a:solidFill>
          </p:spPr>
        </p:sp>
      </p:grpSp>
      <p:sp>
        <p:nvSpPr>
          <p:cNvPr id="4" name="TextBox 4"/>
          <p:cNvSpPr txBox="1"/>
          <p:nvPr/>
        </p:nvSpPr>
        <p:spPr>
          <a:xfrm>
            <a:off x="265156" y="-73025"/>
            <a:ext cx="5906101" cy="1915886"/>
          </a:xfrm>
          <a:prstGeom prst="rect">
            <a:avLst/>
          </a:prstGeom>
        </p:spPr>
        <p:txBody>
          <a:bodyPr lIns="0" tIns="0" rIns="0" bIns="0" rtlCol="0" anchor="t">
            <a:spAutoFit/>
          </a:bodyPr>
          <a:lstStyle/>
          <a:p>
            <a:pPr>
              <a:lnSpc>
                <a:spcPts val="8248"/>
              </a:lnSpc>
            </a:pPr>
            <a:r>
              <a:rPr lang="en-US" sz="4341" u="sng">
                <a:solidFill>
                  <a:srgbClr val="303B2E"/>
                </a:solidFill>
                <a:latin typeface="Agrandir Wide Medium"/>
              </a:rPr>
              <a:t>Scenarios:</a:t>
            </a:r>
          </a:p>
          <a:p>
            <a:pPr>
              <a:lnSpc>
                <a:spcPts val="6350"/>
              </a:lnSpc>
            </a:pPr>
            <a:endParaRPr lang="en-US" sz="4341" u="sng">
              <a:solidFill>
                <a:srgbClr val="303B2E"/>
              </a:solidFill>
              <a:latin typeface="Agrandir Wide Medium"/>
            </a:endParaRPr>
          </a:p>
        </p:txBody>
      </p:sp>
      <p:sp>
        <p:nvSpPr>
          <p:cNvPr id="5" name="TextBox 5"/>
          <p:cNvSpPr txBox="1"/>
          <p:nvPr/>
        </p:nvSpPr>
        <p:spPr>
          <a:xfrm>
            <a:off x="265156" y="1249048"/>
            <a:ext cx="9209333" cy="8604920"/>
          </a:xfrm>
          <a:prstGeom prst="rect">
            <a:avLst/>
          </a:prstGeom>
        </p:spPr>
        <p:txBody>
          <a:bodyPr lIns="0" tIns="0" rIns="0" bIns="0" rtlCol="0" anchor="t">
            <a:spAutoFit/>
          </a:bodyPr>
          <a:lstStyle/>
          <a:p>
            <a:pPr>
              <a:lnSpc>
                <a:spcPts val="4850"/>
              </a:lnSpc>
            </a:pPr>
            <a:r>
              <a:rPr lang="en-US" sz="2700" b="1" spc="62" dirty="0">
                <a:solidFill>
                  <a:srgbClr val="8A6140"/>
                </a:solidFill>
                <a:latin typeface="Raleway" pitchFamily="2" charset="77"/>
              </a:rPr>
              <a:t>Use case 2: </a:t>
            </a:r>
            <a:r>
              <a:rPr lang="en-US" sz="2700" spc="62" dirty="0">
                <a:solidFill>
                  <a:srgbClr val="303B2E"/>
                </a:solidFill>
                <a:latin typeface="Raleway" pitchFamily="2" charset="77"/>
              </a:rPr>
              <a:t>login</a:t>
            </a:r>
          </a:p>
          <a:p>
            <a:pPr>
              <a:lnSpc>
                <a:spcPts val="4850"/>
              </a:lnSpc>
            </a:pPr>
            <a:r>
              <a:rPr lang="en-US" sz="2700" b="1" spc="30" dirty="0">
                <a:solidFill>
                  <a:srgbClr val="8A6140"/>
                </a:solidFill>
                <a:latin typeface="Raleway" pitchFamily="2" charset="77"/>
              </a:rPr>
              <a:t>Primary Actor: </a:t>
            </a:r>
            <a:r>
              <a:rPr lang="en-US" sz="2700" spc="30" dirty="0">
                <a:solidFill>
                  <a:srgbClr val="303B2E"/>
                </a:solidFill>
                <a:latin typeface="Raleway" pitchFamily="2" charset="77"/>
              </a:rPr>
              <a:t>User</a:t>
            </a:r>
          </a:p>
          <a:p>
            <a:pPr>
              <a:lnSpc>
                <a:spcPts val="4850"/>
              </a:lnSpc>
            </a:pPr>
            <a:r>
              <a:rPr lang="en-US" sz="2700" b="1" spc="30" dirty="0">
                <a:solidFill>
                  <a:srgbClr val="8A6140"/>
                </a:solidFill>
                <a:latin typeface="Raleway" pitchFamily="2" charset="77"/>
              </a:rPr>
              <a:t>Precondition: </a:t>
            </a:r>
            <a:r>
              <a:rPr lang="en-US" sz="2700" spc="30" dirty="0">
                <a:solidFill>
                  <a:srgbClr val="303B2E"/>
                </a:solidFill>
                <a:latin typeface="Raleway" pitchFamily="2" charset="77"/>
              </a:rPr>
              <a:t>the account that the user is logging in with must be exist.</a:t>
            </a:r>
          </a:p>
          <a:p>
            <a:pPr>
              <a:lnSpc>
                <a:spcPts val="4850"/>
              </a:lnSpc>
            </a:pPr>
            <a:r>
              <a:rPr lang="en-US" sz="2700" b="1" spc="30" dirty="0">
                <a:solidFill>
                  <a:srgbClr val="8A6140"/>
                </a:solidFill>
                <a:latin typeface="Raleway" pitchFamily="2" charset="77"/>
              </a:rPr>
              <a:t>Postcondition: </a:t>
            </a:r>
            <a:r>
              <a:rPr lang="en-US" sz="2700" spc="30" dirty="0">
                <a:solidFill>
                  <a:srgbClr val="303B2E"/>
                </a:solidFill>
                <a:latin typeface="Raleway" pitchFamily="2" charset="77"/>
              </a:rPr>
              <a:t>User can do his activity (buy/sell/return/add/reserve books)</a:t>
            </a:r>
          </a:p>
          <a:p>
            <a:pPr>
              <a:lnSpc>
                <a:spcPts val="4850"/>
              </a:lnSpc>
            </a:pPr>
            <a:r>
              <a:rPr lang="en-US" sz="2700" b="1" spc="77" dirty="0">
                <a:solidFill>
                  <a:srgbClr val="8A6140"/>
                </a:solidFill>
                <a:latin typeface="Raleway" pitchFamily="2" charset="77"/>
              </a:rPr>
              <a:t>Quality requirement:</a:t>
            </a:r>
            <a:r>
              <a:rPr lang="en-US" sz="2700" b="1" spc="77" dirty="0">
                <a:solidFill>
                  <a:srgbClr val="303B2E"/>
                </a:solidFill>
                <a:latin typeface="Raleway" pitchFamily="2" charset="77"/>
              </a:rPr>
              <a:t> </a:t>
            </a:r>
            <a:r>
              <a:rPr lang="en-US" sz="2700" spc="77" dirty="0">
                <a:solidFill>
                  <a:srgbClr val="303B2E"/>
                </a:solidFill>
                <a:latin typeface="Raleway" pitchFamily="2" charset="77"/>
              </a:rPr>
              <a:t>the main page should load in less than 2 seconds when the user enters valid email and password and the user must be able to login into his account within a time period of fewer than 2 seconds if it’s considered more than that then we have a problem.</a:t>
            </a:r>
          </a:p>
          <a:p>
            <a:pPr>
              <a:lnSpc>
                <a:spcPts val="4850"/>
              </a:lnSpc>
            </a:pPr>
            <a:r>
              <a:rPr lang="en-US" sz="2700" b="1" spc="77" dirty="0">
                <a:solidFill>
                  <a:srgbClr val="8A6140"/>
                </a:solidFill>
                <a:latin typeface="Raleway" pitchFamily="2" charset="77"/>
              </a:rPr>
              <a:t>Priority level:</a:t>
            </a:r>
            <a:r>
              <a:rPr lang="en-US" sz="2700" b="1" spc="77" dirty="0">
                <a:solidFill>
                  <a:srgbClr val="303B2E"/>
                </a:solidFill>
                <a:latin typeface="Raleway" pitchFamily="2" charset="77"/>
              </a:rPr>
              <a:t> </a:t>
            </a:r>
            <a:r>
              <a:rPr lang="en-US" sz="2700" spc="77" dirty="0">
                <a:solidFill>
                  <a:srgbClr val="303B2E"/>
                </a:solidFill>
                <a:latin typeface="Raleway" pitchFamily="2" charset="77"/>
              </a:rPr>
              <a:t>High level</a:t>
            </a:r>
          </a:p>
          <a:p>
            <a:pPr>
              <a:lnSpc>
                <a:spcPts val="4850"/>
              </a:lnSpc>
            </a:pPr>
            <a:r>
              <a:rPr lang="en-US" sz="2700" b="1" spc="77" dirty="0">
                <a:solidFill>
                  <a:srgbClr val="8A6140"/>
                </a:solidFill>
                <a:latin typeface="Raleway" pitchFamily="2" charset="77"/>
              </a:rPr>
              <a:t>Related functional requirement IDs: </a:t>
            </a:r>
            <a:r>
              <a:rPr lang="en-US" sz="2700" spc="77" dirty="0">
                <a:solidFill>
                  <a:srgbClr val="303B2E"/>
                </a:solidFill>
                <a:latin typeface="Raleway" pitchFamily="2" charset="77"/>
              </a:rPr>
              <a:t>GDC-BDW-WE2</a:t>
            </a:r>
          </a:p>
          <a:p>
            <a:pPr>
              <a:lnSpc>
                <a:spcPts val="3686"/>
              </a:lnSpc>
            </a:pPr>
            <a:endParaRPr lang="en-US" sz="2500" spc="77" dirty="0">
              <a:solidFill>
                <a:srgbClr val="303B2E"/>
              </a:solidFill>
              <a:latin typeface="Glacial Indifference Bold"/>
            </a:endParaRPr>
          </a:p>
        </p:txBody>
      </p:sp>
      <p:sp>
        <p:nvSpPr>
          <p:cNvPr id="6" name="TextBox 6"/>
          <p:cNvSpPr txBox="1"/>
          <p:nvPr/>
        </p:nvSpPr>
        <p:spPr>
          <a:xfrm>
            <a:off x="10424236" y="1249048"/>
            <a:ext cx="7827669" cy="10203242"/>
          </a:xfrm>
          <a:prstGeom prst="rect">
            <a:avLst/>
          </a:prstGeom>
        </p:spPr>
        <p:txBody>
          <a:bodyPr lIns="0" tIns="0" rIns="0" bIns="0" rtlCol="0" anchor="t">
            <a:spAutoFit/>
          </a:bodyPr>
          <a:lstStyle/>
          <a:p>
            <a:pPr>
              <a:lnSpc>
                <a:spcPct val="150000"/>
              </a:lnSpc>
            </a:pPr>
            <a:r>
              <a:rPr lang="en-US" sz="2500" b="1" spc="56" dirty="0">
                <a:solidFill>
                  <a:srgbClr val="8A6140"/>
                </a:solidFill>
                <a:latin typeface="Raleway" pitchFamily="2" charset="77"/>
              </a:rPr>
              <a:t>Main Scenario:</a:t>
            </a:r>
          </a:p>
          <a:p>
            <a:pPr>
              <a:lnSpc>
                <a:spcPct val="150000"/>
              </a:lnSpc>
            </a:pPr>
            <a:r>
              <a:rPr lang="en-US" sz="2500" spc="32" dirty="0">
                <a:solidFill>
                  <a:srgbClr val="303B2E"/>
                </a:solidFill>
                <a:latin typeface="Raleway" pitchFamily="2" charset="77"/>
              </a:rPr>
              <a:t>1-User wants to login application </a:t>
            </a:r>
          </a:p>
          <a:p>
            <a:pPr>
              <a:lnSpc>
                <a:spcPct val="150000"/>
              </a:lnSpc>
            </a:pPr>
            <a:r>
              <a:rPr lang="en-US" sz="2500" spc="32" dirty="0">
                <a:solidFill>
                  <a:srgbClr val="303B2E"/>
                </a:solidFill>
                <a:latin typeface="Raleway" pitchFamily="2" charset="77"/>
              </a:rPr>
              <a:t>2-System asks the user to choose the appropriate login method for him by email, username, or phone number </a:t>
            </a:r>
          </a:p>
          <a:p>
            <a:pPr>
              <a:lnSpc>
                <a:spcPct val="150000"/>
              </a:lnSpc>
            </a:pPr>
            <a:r>
              <a:rPr lang="en-US" sz="2500" spc="32" dirty="0">
                <a:solidFill>
                  <a:srgbClr val="303B2E"/>
                </a:solidFill>
                <a:latin typeface="Raleway" pitchFamily="2" charset="77"/>
              </a:rPr>
              <a:t>3-User choose by email </a:t>
            </a:r>
          </a:p>
          <a:p>
            <a:pPr>
              <a:lnSpc>
                <a:spcPct val="150000"/>
              </a:lnSpc>
            </a:pPr>
            <a:r>
              <a:rPr lang="en-US" sz="2500" spc="32" dirty="0">
                <a:solidFill>
                  <a:srgbClr val="303B2E"/>
                </a:solidFill>
                <a:latin typeface="Raleway" pitchFamily="2" charset="77"/>
              </a:rPr>
              <a:t>4-User enters his email and password. </a:t>
            </a:r>
          </a:p>
          <a:p>
            <a:pPr>
              <a:lnSpc>
                <a:spcPct val="150000"/>
              </a:lnSpc>
            </a:pPr>
            <a:r>
              <a:rPr lang="en-US" sz="2500" spc="32" dirty="0">
                <a:solidFill>
                  <a:srgbClr val="303B2E"/>
                </a:solidFill>
                <a:latin typeface="Raleway" pitchFamily="2" charset="77"/>
              </a:rPr>
              <a:t>5-Login button appeared.</a:t>
            </a:r>
          </a:p>
          <a:p>
            <a:pPr>
              <a:lnSpc>
                <a:spcPct val="150000"/>
              </a:lnSpc>
            </a:pPr>
            <a:r>
              <a:rPr lang="en-US" sz="2500" spc="32" dirty="0">
                <a:solidFill>
                  <a:srgbClr val="303B2E"/>
                </a:solidFill>
                <a:latin typeface="Raleway" pitchFamily="2" charset="77"/>
              </a:rPr>
              <a:t>6-User presses the login button.</a:t>
            </a:r>
          </a:p>
          <a:p>
            <a:pPr>
              <a:lnSpc>
                <a:spcPct val="150000"/>
              </a:lnSpc>
            </a:pPr>
            <a:r>
              <a:rPr lang="en-US" sz="2500" spc="32" dirty="0">
                <a:solidFill>
                  <a:srgbClr val="303B2E"/>
                </a:solidFill>
                <a:latin typeface="Raleway" pitchFamily="2" charset="77"/>
              </a:rPr>
              <a:t>7- System verifies the validity of user information.</a:t>
            </a:r>
          </a:p>
          <a:p>
            <a:pPr>
              <a:lnSpc>
                <a:spcPct val="150000"/>
              </a:lnSpc>
            </a:pPr>
            <a:r>
              <a:rPr lang="en-US" sz="2500" spc="32" dirty="0">
                <a:solidFill>
                  <a:srgbClr val="303B2E"/>
                </a:solidFill>
                <a:latin typeface="Raleway" pitchFamily="2" charset="77"/>
              </a:rPr>
              <a:t>8- User information validation and login successfully.</a:t>
            </a:r>
          </a:p>
          <a:p>
            <a:pPr>
              <a:lnSpc>
                <a:spcPct val="150000"/>
              </a:lnSpc>
            </a:pPr>
            <a:r>
              <a:rPr lang="en-US" sz="2500" b="1" spc="32" dirty="0">
                <a:solidFill>
                  <a:srgbClr val="8A6140"/>
                </a:solidFill>
                <a:latin typeface="Raleway" pitchFamily="2" charset="77"/>
              </a:rPr>
              <a:t>Alternate Scenario:</a:t>
            </a:r>
          </a:p>
          <a:p>
            <a:pPr>
              <a:lnSpc>
                <a:spcPct val="150000"/>
              </a:lnSpc>
            </a:pPr>
            <a:r>
              <a:rPr lang="en-US" sz="2500" spc="32" dirty="0">
                <a:solidFill>
                  <a:srgbClr val="303B2E"/>
                </a:solidFill>
                <a:latin typeface="Raleway" pitchFamily="2" charset="77"/>
              </a:rPr>
              <a:t>7(a). invalid email or password</a:t>
            </a:r>
          </a:p>
          <a:p>
            <a:pPr>
              <a:lnSpc>
                <a:spcPct val="150000"/>
              </a:lnSpc>
            </a:pPr>
            <a:r>
              <a:rPr lang="en-US" sz="2500" spc="32" dirty="0">
                <a:solidFill>
                  <a:srgbClr val="303B2E"/>
                </a:solidFill>
                <a:latin typeface="Raleway" pitchFamily="2" charset="77"/>
              </a:rPr>
              <a:t>7(a)1. Notify the user that there is wrong information and allow him to enter it again.</a:t>
            </a:r>
          </a:p>
          <a:p>
            <a:pPr>
              <a:lnSpc>
                <a:spcPts val="4248"/>
              </a:lnSpc>
            </a:pPr>
            <a:endParaRPr lang="en-US" sz="2256" spc="32" dirty="0">
              <a:solidFill>
                <a:srgbClr val="303B2E"/>
              </a:solidFill>
              <a:latin typeface="Arimo Bold"/>
            </a:endParaRPr>
          </a:p>
          <a:p>
            <a:pPr>
              <a:lnSpc>
                <a:spcPts val="4195"/>
              </a:lnSpc>
            </a:pPr>
            <a:endParaRPr lang="en-US" sz="2256" spc="32" dirty="0">
              <a:solidFill>
                <a:srgbClr val="303B2E"/>
              </a:solidFill>
              <a:latin typeface="Arimo Bold"/>
            </a:endParaRPr>
          </a:p>
          <a:p>
            <a:pPr>
              <a:lnSpc>
                <a:spcPts val="4195"/>
              </a:lnSpc>
            </a:pPr>
            <a:endParaRPr lang="en-US" sz="2256" spc="32" dirty="0">
              <a:solidFill>
                <a:srgbClr val="303B2E"/>
              </a:solidFill>
              <a:latin typeface="Arim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257300"/>
            <a:chOff x="0" y="0"/>
            <a:chExt cx="6671512" cy="530808"/>
          </a:xfrm>
        </p:grpSpPr>
        <p:sp>
          <p:nvSpPr>
            <p:cNvPr id="3" name="Freeform 3"/>
            <p:cNvSpPr/>
            <p:nvPr/>
          </p:nvSpPr>
          <p:spPr>
            <a:xfrm>
              <a:off x="0" y="0"/>
              <a:ext cx="6671512" cy="530808"/>
            </a:xfrm>
            <a:custGeom>
              <a:avLst/>
              <a:gdLst/>
              <a:ahLst/>
              <a:cxnLst/>
              <a:rect l="l" t="t" r="r" b="b"/>
              <a:pathLst>
                <a:path w="6671512" h="530808">
                  <a:moveTo>
                    <a:pt x="0" y="0"/>
                  </a:moveTo>
                  <a:lnTo>
                    <a:pt x="6671512" y="0"/>
                  </a:lnTo>
                  <a:lnTo>
                    <a:pt x="6671512" y="530808"/>
                  </a:lnTo>
                  <a:lnTo>
                    <a:pt x="0" y="530808"/>
                  </a:lnTo>
                  <a:close/>
                </a:path>
              </a:pathLst>
            </a:custGeom>
            <a:solidFill>
              <a:srgbClr val="8A6140"/>
            </a:solidFill>
          </p:spPr>
        </p:sp>
      </p:grpSp>
      <p:sp>
        <p:nvSpPr>
          <p:cNvPr id="4" name="TextBox 4"/>
          <p:cNvSpPr txBox="1"/>
          <p:nvPr/>
        </p:nvSpPr>
        <p:spPr>
          <a:xfrm>
            <a:off x="265156" y="-73025"/>
            <a:ext cx="5906101" cy="1915886"/>
          </a:xfrm>
          <a:prstGeom prst="rect">
            <a:avLst/>
          </a:prstGeom>
        </p:spPr>
        <p:txBody>
          <a:bodyPr lIns="0" tIns="0" rIns="0" bIns="0" rtlCol="0" anchor="t">
            <a:spAutoFit/>
          </a:bodyPr>
          <a:lstStyle/>
          <a:p>
            <a:pPr>
              <a:lnSpc>
                <a:spcPts val="8248"/>
              </a:lnSpc>
            </a:pPr>
            <a:r>
              <a:rPr lang="en-US" sz="4341" u="sng">
                <a:solidFill>
                  <a:srgbClr val="303B2E"/>
                </a:solidFill>
                <a:latin typeface="Agrandir Wide Medium"/>
              </a:rPr>
              <a:t>Scenarios:</a:t>
            </a:r>
          </a:p>
          <a:p>
            <a:pPr>
              <a:lnSpc>
                <a:spcPts val="6350"/>
              </a:lnSpc>
            </a:pPr>
            <a:endParaRPr lang="en-US" sz="4341" u="sng">
              <a:solidFill>
                <a:srgbClr val="303B2E"/>
              </a:solidFill>
              <a:latin typeface="Agrandir Wide Medium"/>
            </a:endParaRPr>
          </a:p>
        </p:txBody>
      </p:sp>
      <p:sp>
        <p:nvSpPr>
          <p:cNvPr id="5" name="TextBox 5"/>
          <p:cNvSpPr txBox="1"/>
          <p:nvPr/>
        </p:nvSpPr>
        <p:spPr>
          <a:xfrm>
            <a:off x="265156" y="1330325"/>
            <a:ext cx="9209333" cy="9233297"/>
          </a:xfrm>
          <a:prstGeom prst="rect">
            <a:avLst/>
          </a:prstGeom>
        </p:spPr>
        <p:txBody>
          <a:bodyPr lIns="0" tIns="0" rIns="0" bIns="0" rtlCol="0" anchor="t">
            <a:spAutoFit/>
          </a:bodyPr>
          <a:lstStyle/>
          <a:p>
            <a:pPr>
              <a:lnSpc>
                <a:spcPts val="4850"/>
              </a:lnSpc>
            </a:pPr>
            <a:r>
              <a:rPr lang="en-US" sz="2800" b="1" spc="62" dirty="0">
                <a:solidFill>
                  <a:srgbClr val="8A6140"/>
                </a:solidFill>
                <a:latin typeface="Raleway" pitchFamily="2" charset="77"/>
              </a:rPr>
              <a:t>Use case 3: </a:t>
            </a:r>
            <a:r>
              <a:rPr lang="en-US" sz="2800" spc="62" dirty="0">
                <a:solidFill>
                  <a:srgbClr val="303B2E"/>
                </a:solidFill>
                <a:latin typeface="Raleway" pitchFamily="2" charset="77"/>
              </a:rPr>
              <a:t>Delete account</a:t>
            </a:r>
          </a:p>
          <a:p>
            <a:pPr>
              <a:lnSpc>
                <a:spcPts val="4850"/>
              </a:lnSpc>
            </a:pPr>
            <a:r>
              <a:rPr lang="en-US" sz="2800" b="1" spc="30" dirty="0">
                <a:solidFill>
                  <a:srgbClr val="8A6140"/>
                </a:solidFill>
                <a:latin typeface="Raleway" pitchFamily="2" charset="77"/>
              </a:rPr>
              <a:t>Primary Actor: </a:t>
            </a:r>
            <a:r>
              <a:rPr lang="en-US" sz="2800" spc="30" dirty="0">
                <a:solidFill>
                  <a:srgbClr val="303B2E"/>
                </a:solidFill>
                <a:latin typeface="Raleway" pitchFamily="2" charset="77"/>
              </a:rPr>
              <a:t>User</a:t>
            </a:r>
          </a:p>
          <a:p>
            <a:pPr>
              <a:lnSpc>
                <a:spcPts val="4850"/>
              </a:lnSpc>
            </a:pPr>
            <a:r>
              <a:rPr lang="en-US" sz="2800" b="1" spc="30" dirty="0">
                <a:solidFill>
                  <a:srgbClr val="8A6140"/>
                </a:solidFill>
                <a:latin typeface="Raleway" pitchFamily="2" charset="77"/>
              </a:rPr>
              <a:t>Pre-condition: </a:t>
            </a:r>
            <a:r>
              <a:rPr lang="en-US" sz="2800" spc="30" dirty="0">
                <a:solidFill>
                  <a:srgbClr val="303B2E"/>
                </a:solidFill>
                <a:latin typeface="Raleway" pitchFamily="2" charset="77"/>
              </a:rPr>
              <a:t>the account to be deleted must be exist</a:t>
            </a:r>
          </a:p>
          <a:p>
            <a:pPr>
              <a:lnSpc>
                <a:spcPts val="4850"/>
              </a:lnSpc>
            </a:pPr>
            <a:r>
              <a:rPr lang="en-US" sz="2800" b="1" spc="30" dirty="0">
                <a:solidFill>
                  <a:srgbClr val="8A6140"/>
                </a:solidFill>
                <a:latin typeface="Raleway" pitchFamily="2" charset="77"/>
              </a:rPr>
              <a:t>Postcondition: </a:t>
            </a:r>
            <a:r>
              <a:rPr lang="en-US" sz="2800" spc="30" dirty="0">
                <a:solidFill>
                  <a:srgbClr val="303B2E"/>
                </a:solidFill>
                <a:latin typeface="Raleway" pitchFamily="2" charset="77"/>
              </a:rPr>
              <a:t>user receive confirmation that his account had been deleted.</a:t>
            </a:r>
          </a:p>
          <a:p>
            <a:pPr>
              <a:lnSpc>
                <a:spcPts val="4850"/>
              </a:lnSpc>
            </a:pPr>
            <a:r>
              <a:rPr lang="en-US" sz="2800" b="1" spc="62" dirty="0">
                <a:solidFill>
                  <a:srgbClr val="8A6140"/>
                </a:solidFill>
                <a:latin typeface="Raleway" pitchFamily="2" charset="77"/>
              </a:rPr>
              <a:t>Quality requirement: </a:t>
            </a:r>
            <a:r>
              <a:rPr lang="en-US" sz="2800" spc="62" dirty="0">
                <a:solidFill>
                  <a:srgbClr val="303B2E"/>
                </a:solidFill>
                <a:latin typeface="Raleway" pitchFamily="2" charset="77"/>
              </a:rPr>
              <a:t>The user must be able to delete his account and the account must disappear from the main database and his device. The account must be saved to another database called Deleted Accounts to help the users to retrieves their account within a period of time not exceeding 30 days.</a:t>
            </a:r>
          </a:p>
          <a:p>
            <a:pPr>
              <a:lnSpc>
                <a:spcPts val="4850"/>
              </a:lnSpc>
            </a:pPr>
            <a:r>
              <a:rPr lang="en-US" sz="2800" spc="62" dirty="0">
                <a:solidFill>
                  <a:srgbClr val="8A6140"/>
                </a:solidFill>
                <a:latin typeface="Raleway" pitchFamily="2" charset="77"/>
              </a:rPr>
              <a:t> Priority level: </a:t>
            </a:r>
            <a:r>
              <a:rPr lang="en-US" sz="2800" spc="62" dirty="0">
                <a:solidFill>
                  <a:srgbClr val="303B2E"/>
                </a:solidFill>
                <a:latin typeface="Raleway" pitchFamily="2" charset="77"/>
              </a:rPr>
              <a:t>medium level</a:t>
            </a:r>
          </a:p>
          <a:p>
            <a:pPr>
              <a:lnSpc>
                <a:spcPts val="4850"/>
              </a:lnSpc>
            </a:pPr>
            <a:r>
              <a:rPr lang="en-US" sz="2800" spc="62" dirty="0">
                <a:solidFill>
                  <a:srgbClr val="8A6140"/>
                </a:solidFill>
                <a:latin typeface="Raleway" pitchFamily="2" charset="77"/>
              </a:rPr>
              <a:t> </a:t>
            </a:r>
            <a:r>
              <a:rPr lang="en-US" sz="2800" b="1" spc="62" dirty="0">
                <a:solidFill>
                  <a:srgbClr val="8A6140"/>
                </a:solidFill>
                <a:latin typeface="Raleway" pitchFamily="2" charset="77"/>
              </a:rPr>
              <a:t>Related functional requirement IDs:</a:t>
            </a:r>
            <a:r>
              <a:rPr lang="en-US" sz="2800" b="1" spc="62" dirty="0">
                <a:solidFill>
                  <a:srgbClr val="303B2E"/>
                </a:solidFill>
                <a:latin typeface="Raleway" pitchFamily="2" charset="77"/>
              </a:rPr>
              <a:t> </a:t>
            </a:r>
            <a:r>
              <a:rPr lang="en-US" sz="2800" spc="62" dirty="0">
                <a:solidFill>
                  <a:srgbClr val="303B2E"/>
                </a:solidFill>
                <a:latin typeface="Raleway" pitchFamily="2" charset="77"/>
              </a:rPr>
              <a:t>GXR-BDE-BRE</a:t>
            </a:r>
          </a:p>
          <a:p>
            <a:pPr>
              <a:lnSpc>
                <a:spcPts val="4850"/>
              </a:lnSpc>
            </a:pPr>
            <a:endParaRPr lang="en-US" sz="2500" spc="62" dirty="0">
              <a:solidFill>
                <a:srgbClr val="303B2E"/>
              </a:solidFill>
              <a:latin typeface="Glacial Indifference Bold"/>
            </a:endParaRPr>
          </a:p>
          <a:p>
            <a:pPr>
              <a:lnSpc>
                <a:spcPts val="3686"/>
              </a:lnSpc>
            </a:pPr>
            <a:endParaRPr lang="en-US" sz="2500" spc="62" dirty="0">
              <a:solidFill>
                <a:srgbClr val="303B2E"/>
              </a:solidFill>
              <a:latin typeface="Glacial Indifference Bold"/>
            </a:endParaRPr>
          </a:p>
        </p:txBody>
      </p:sp>
      <p:sp>
        <p:nvSpPr>
          <p:cNvPr id="6" name="TextBox 6"/>
          <p:cNvSpPr txBox="1"/>
          <p:nvPr/>
        </p:nvSpPr>
        <p:spPr>
          <a:xfrm>
            <a:off x="9961133" y="1432530"/>
            <a:ext cx="8135041" cy="10651186"/>
          </a:xfrm>
          <a:prstGeom prst="rect">
            <a:avLst/>
          </a:prstGeom>
        </p:spPr>
        <p:txBody>
          <a:bodyPr lIns="0" tIns="0" rIns="0" bIns="0" rtlCol="0" anchor="t">
            <a:spAutoFit/>
          </a:bodyPr>
          <a:lstStyle/>
          <a:p>
            <a:pPr>
              <a:lnSpc>
                <a:spcPct val="150000"/>
              </a:lnSpc>
            </a:pPr>
            <a:r>
              <a:rPr lang="en-US" sz="2800" b="1" spc="58" dirty="0">
                <a:solidFill>
                  <a:srgbClr val="8A6140"/>
                </a:solidFill>
                <a:latin typeface="Raleway" pitchFamily="2" charset="77"/>
              </a:rPr>
              <a:t>Main Scenario:</a:t>
            </a:r>
          </a:p>
          <a:p>
            <a:pPr>
              <a:lnSpc>
                <a:spcPct val="150000"/>
              </a:lnSpc>
            </a:pPr>
            <a:r>
              <a:rPr lang="en-US" sz="2800" spc="32" dirty="0">
                <a:solidFill>
                  <a:srgbClr val="303B2E"/>
                </a:solidFill>
                <a:latin typeface="Raleway" pitchFamily="2" charset="77"/>
              </a:rPr>
              <a:t>1- User tries to enter by typing the academic number and password.</a:t>
            </a:r>
          </a:p>
          <a:p>
            <a:pPr>
              <a:lnSpc>
                <a:spcPct val="150000"/>
              </a:lnSpc>
            </a:pPr>
            <a:r>
              <a:rPr lang="en-US" sz="2800" spc="32" dirty="0">
                <a:solidFill>
                  <a:srgbClr val="303B2E"/>
                </a:solidFill>
                <a:latin typeface="Raleway" pitchFamily="2" charset="77"/>
              </a:rPr>
              <a:t>2- Go to settings after logging in to the account successfully.</a:t>
            </a:r>
          </a:p>
          <a:p>
            <a:pPr>
              <a:lnSpc>
                <a:spcPct val="150000"/>
              </a:lnSpc>
            </a:pPr>
            <a:r>
              <a:rPr lang="en-US" sz="2800" spc="32" dirty="0">
                <a:solidFill>
                  <a:srgbClr val="303B2E"/>
                </a:solidFill>
                <a:latin typeface="Raleway" pitchFamily="2" charset="77"/>
              </a:rPr>
              <a:t>3- Choose the option to delete the account.</a:t>
            </a:r>
          </a:p>
          <a:p>
            <a:pPr>
              <a:lnSpc>
                <a:spcPct val="150000"/>
              </a:lnSpc>
            </a:pPr>
            <a:r>
              <a:rPr lang="en-US" sz="2800" spc="32" dirty="0">
                <a:solidFill>
                  <a:srgbClr val="303B2E"/>
                </a:solidFill>
                <a:latin typeface="Raleway" pitchFamily="2" charset="77"/>
              </a:rPr>
              <a:t>4- Confirms the process of deleting the account by entering the password for his account</a:t>
            </a:r>
          </a:p>
          <a:p>
            <a:pPr>
              <a:lnSpc>
                <a:spcPct val="150000"/>
              </a:lnSpc>
            </a:pPr>
            <a:r>
              <a:rPr lang="en-US" sz="2800" spc="32" dirty="0">
                <a:solidFill>
                  <a:srgbClr val="303B2E"/>
                </a:solidFill>
                <a:latin typeface="Raleway" pitchFamily="2" charset="77"/>
              </a:rPr>
              <a:t>5- The account is deleted successfully.</a:t>
            </a:r>
          </a:p>
          <a:p>
            <a:pPr>
              <a:lnSpc>
                <a:spcPct val="150000"/>
              </a:lnSpc>
            </a:pPr>
            <a:r>
              <a:rPr lang="en-US" sz="2800" b="1" spc="32" dirty="0">
                <a:solidFill>
                  <a:srgbClr val="8A6140"/>
                </a:solidFill>
                <a:latin typeface="Raleway" pitchFamily="2" charset="77"/>
              </a:rPr>
              <a:t>Alternate Scenario:</a:t>
            </a:r>
          </a:p>
          <a:p>
            <a:pPr>
              <a:lnSpc>
                <a:spcPct val="150000"/>
              </a:lnSpc>
            </a:pPr>
            <a:r>
              <a:rPr lang="en-US" sz="2800" spc="32" dirty="0">
                <a:solidFill>
                  <a:srgbClr val="303B2E"/>
                </a:solidFill>
                <a:latin typeface="Raleway" pitchFamily="2" charset="77"/>
              </a:rPr>
              <a:t>1.(a)forgot the password</a:t>
            </a:r>
          </a:p>
          <a:p>
            <a:pPr>
              <a:lnSpc>
                <a:spcPct val="150000"/>
              </a:lnSpc>
            </a:pPr>
            <a:r>
              <a:rPr lang="en-US" sz="2800" spc="32" dirty="0">
                <a:solidFill>
                  <a:srgbClr val="303B2E"/>
                </a:solidFill>
                <a:latin typeface="Raleway" pitchFamily="2" charset="77"/>
              </a:rPr>
              <a:t>(a)1. send an email to the office to change the password.</a:t>
            </a:r>
          </a:p>
          <a:p>
            <a:pPr>
              <a:lnSpc>
                <a:spcPts val="4901"/>
              </a:lnSpc>
            </a:pPr>
            <a:endParaRPr lang="en-US" sz="2356" spc="32" dirty="0">
              <a:solidFill>
                <a:srgbClr val="303B2E"/>
              </a:solidFill>
              <a:latin typeface="Arimo Bold"/>
            </a:endParaRPr>
          </a:p>
          <a:p>
            <a:pPr>
              <a:lnSpc>
                <a:spcPts val="4445"/>
              </a:lnSpc>
            </a:pPr>
            <a:endParaRPr lang="en-US" sz="2356" spc="32" dirty="0">
              <a:solidFill>
                <a:srgbClr val="303B2E"/>
              </a:solidFill>
              <a:latin typeface="Arimo Bold"/>
            </a:endParaRPr>
          </a:p>
          <a:p>
            <a:pPr>
              <a:lnSpc>
                <a:spcPts val="4399"/>
              </a:lnSpc>
            </a:pPr>
            <a:endParaRPr lang="en-US" sz="2356" spc="32" dirty="0">
              <a:solidFill>
                <a:srgbClr val="303B2E"/>
              </a:solidFill>
              <a:latin typeface="Arimo Bold"/>
            </a:endParaRPr>
          </a:p>
          <a:p>
            <a:pPr>
              <a:lnSpc>
                <a:spcPts val="4399"/>
              </a:lnSpc>
            </a:pPr>
            <a:endParaRPr lang="en-US" sz="2356" spc="32" dirty="0">
              <a:solidFill>
                <a:srgbClr val="303B2E"/>
              </a:solidFill>
              <a:latin typeface="Arimo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455056"/>
            <a:chOff x="0" y="0"/>
            <a:chExt cx="6671512" cy="530808"/>
          </a:xfrm>
        </p:grpSpPr>
        <p:sp>
          <p:nvSpPr>
            <p:cNvPr id="3" name="Freeform 3"/>
            <p:cNvSpPr/>
            <p:nvPr/>
          </p:nvSpPr>
          <p:spPr>
            <a:xfrm>
              <a:off x="0" y="0"/>
              <a:ext cx="6671512" cy="530808"/>
            </a:xfrm>
            <a:custGeom>
              <a:avLst/>
              <a:gdLst/>
              <a:ahLst/>
              <a:cxnLst/>
              <a:rect l="l" t="t" r="r" b="b"/>
              <a:pathLst>
                <a:path w="6671512" h="530808">
                  <a:moveTo>
                    <a:pt x="0" y="0"/>
                  </a:moveTo>
                  <a:lnTo>
                    <a:pt x="6671512" y="0"/>
                  </a:lnTo>
                  <a:lnTo>
                    <a:pt x="6671512" y="530808"/>
                  </a:lnTo>
                  <a:lnTo>
                    <a:pt x="0" y="530808"/>
                  </a:lnTo>
                  <a:close/>
                </a:path>
              </a:pathLst>
            </a:custGeom>
            <a:solidFill>
              <a:srgbClr val="8A6140"/>
            </a:solidFill>
          </p:spPr>
        </p:sp>
      </p:grpSp>
      <p:sp>
        <p:nvSpPr>
          <p:cNvPr id="4" name="TextBox 4"/>
          <p:cNvSpPr txBox="1"/>
          <p:nvPr/>
        </p:nvSpPr>
        <p:spPr>
          <a:xfrm>
            <a:off x="265156" y="-73025"/>
            <a:ext cx="5906101" cy="1915886"/>
          </a:xfrm>
          <a:prstGeom prst="rect">
            <a:avLst/>
          </a:prstGeom>
        </p:spPr>
        <p:txBody>
          <a:bodyPr lIns="0" tIns="0" rIns="0" bIns="0" rtlCol="0" anchor="t">
            <a:spAutoFit/>
          </a:bodyPr>
          <a:lstStyle/>
          <a:p>
            <a:pPr>
              <a:lnSpc>
                <a:spcPts val="8248"/>
              </a:lnSpc>
            </a:pPr>
            <a:r>
              <a:rPr lang="en-US" sz="4341" u="sng">
                <a:solidFill>
                  <a:srgbClr val="303B2E"/>
                </a:solidFill>
                <a:latin typeface="Agrandir Wide Medium"/>
              </a:rPr>
              <a:t>Scenarios:</a:t>
            </a:r>
          </a:p>
          <a:p>
            <a:pPr>
              <a:lnSpc>
                <a:spcPts val="6350"/>
              </a:lnSpc>
            </a:pPr>
            <a:endParaRPr lang="en-US" sz="4341" u="sng">
              <a:solidFill>
                <a:srgbClr val="303B2E"/>
              </a:solidFill>
              <a:latin typeface="Agrandir Wide Medium"/>
            </a:endParaRPr>
          </a:p>
        </p:txBody>
      </p:sp>
      <p:sp>
        <p:nvSpPr>
          <p:cNvPr id="5" name="TextBox 5"/>
          <p:cNvSpPr txBox="1"/>
          <p:nvPr/>
        </p:nvSpPr>
        <p:spPr>
          <a:xfrm>
            <a:off x="265156" y="1423005"/>
            <a:ext cx="8878844" cy="10474021"/>
          </a:xfrm>
          <a:prstGeom prst="rect">
            <a:avLst/>
          </a:prstGeom>
        </p:spPr>
        <p:txBody>
          <a:bodyPr lIns="0" tIns="0" rIns="0" bIns="0" rtlCol="0" anchor="t">
            <a:spAutoFit/>
          </a:bodyPr>
          <a:lstStyle/>
          <a:p>
            <a:pPr algn="just">
              <a:lnSpc>
                <a:spcPts val="5684"/>
              </a:lnSpc>
            </a:pPr>
            <a:r>
              <a:rPr lang="en-US" sz="2800" b="1" spc="70" dirty="0">
                <a:solidFill>
                  <a:srgbClr val="8A6140"/>
                </a:solidFill>
                <a:latin typeface="Raleway" pitchFamily="2" charset="77"/>
              </a:rPr>
              <a:t>Use Case 4: </a:t>
            </a:r>
            <a:r>
              <a:rPr lang="en-US" sz="2800" spc="70" dirty="0">
                <a:solidFill>
                  <a:srgbClr val="303B2E"/>
                </a:solidFill>
                <a:latin typeface="Raleway" pitchFamily="2" charset="77"/>
              </a:rPr>
              <a:t>validation user</a:t>
            </a:r>
          </a:p>
          <a:p>
            <a:pPr algn="just">
              <a:lnSpc>
                <a:spcPts val="5684"/>
              </a:lnSpc>
            </a:pPr>
            <a:r>
              <a:rPr lang="en-US" sz="2800" b="1" spc="37" dirty="0">
                <a:solidFill>
                  <a:srgbClr val="8A6140"/>
                </a:solidFill>
                <a:latin typeface="Raleway" pitchFamily="2" charset="77"/>
              </a:rPr>
              <a:t>Primary Actor: </a:t>
            </a:r>
            <a:r>
              <a:rPr lang="en-US" sz="2800" spc="37" dirty="0">
                <a:solidFill>
                  <a:srgbClr val="303B2E"/>
                </a:solidFill>
                <a:latin typeface="Raleway" pitchFamily="2" charset="77"/>
              </a:rPr>
              <a:t>User</a:t>
            </a:r>
          </a:p>
          <a:p>
            <a:pPr algn="just">
              <a:lnSpc>
                <a:spcPts val="5684"/>
              </a:lnSpc>
            </a:pPr>
            <a:r>
              <a:rPr lang="en-US" sz="2800" b="1" spc="37" dirty="0">
                <a:solidFill>
                  <a:srgbClr val="8A6140"/>
                </a:solidFill>
                <a:latin typeface="Raleway" pitchFamily="2" charset="77"/>
              </a:rPr>
              <a:t>Pre-Condition: </a:t>
            </a:r>
            <a:r>
              <a:rPr lang="en-US" sz="2800" spc="37" dirty="0">
                <a:solidFill>
                  <a:srgbClr val="303B2E"/>
                </a:solidFill>
                <a:latin typeface="Raleway" pitchFamily="2" charset="77"/>
              </a:rPr>
              <a:t>The user must have an account in the application and is logged in to it</a:t>
            </a:r>
          </a:p>
          <a:p>
            <a:pPr algn="just">
              <a:lnSpc>
                <a:spcPts val="5684"/>
              </a:lnSpc>
            </a:pPr>
            <a:r>
              <a:rPr lang="en-US" sz="2800" b="1" spc="37" dirty="0">
                <a:solidFill>
                  <a:srgbClr val="8A6140"/>
                </a:solidFill>
                <a:latin typeface="Raleway" pitchFamily="2" charset="77"/>
              </a:rPr>
              <a:t>Postcondition: </a:t>
            </a:r>
            <a:r>
              <a:rPr lang="en-US" sz="2800" spc="37" dirty="0">
                <a:solidFill>
                  <a:srgbClr val="303B2E"/>
                </a:solidFill>
                <a:latin typeface="Raleway" pitchFamily="2" charset="77"/>
              </a:rPr>
              <a:t>User Verified</a:t>
            </a:r>
          </a:p>
          <a:p>
            <a:pPr algn="just">
              <a:lnSpc>
                <a:spcPts val="5684"/>
              </a:lnSpc>
            </a:pPr>
            <a:r>
              <a:rPr lang="en-US" sz="2800" b="1" spc="70" dirty="0">
                <a:solidFill>
                  <a:srgbClr val="8A6140"/>
                </a:solidFill>
                <a:latin typeface="Raleway" pitchFamily="2" charset="77"/>
              </a:rPr>
              <a:t>Quality requirement: </a:t>
            </a:r>
            <a:r>
              <a:rPr lang="en-US" sz="2800" spc="70" dirty="0">
                <a:solidFill>
                  <a:srgbClr val="303B2E"/>
                </a:solidFill>
                <a:latin typeface="Raleway" pitchFamily="2" charset="77"/>
              </a:rPr>
              <a:t>The verification time for user ID and related information must be done in less than 1 second in order to provide accessibility to our software program.</a:t>
            </a:r>
          </a:p>
          <a:p>
            <a:pPr algn="just">
              <a:lnSpc>
                <a:spcPts val="5684"/>
              </a:lnSpc>
            </a:pPr>
            <a:r>
              <a:rPr lang="en-US" sz="2800" b="1" spc="70" dirty="0">
                <a:solidFill>
                  <a:srgbClr val="8A6140"/>
                </a:solidFill>
                <a:latin typeface="Raleway" pitchFamily="2" charset="77"/>
              </a:rPr>
              <a:t>Priority level:</a:t>
            </a:r>
            <a:r>
              <a:rPr lang="en-US" sz="2800" b="1" spc="70" dirty="0">
                <a:solidFill>
                  <a:srgbClr val="303B2E"/>
                </a:solidFill>
                <a:latin typeface="Raleway" pitchFamily="2" charset="77"/>
              </a:rPr>
              <a:t> </a:t>
            </a:r>
            <a:r>
              <a:rPr lang="en-US" sz="2800" spc="70" dirty="0">
                <a:solidFill>
                  <a:srgbClr val="303B2E"/>
                </a:solidFill>
                <a:latin typeface="Raleway" pitchFamily="2" charset="77"/>
              </a:rPr>
              <a:t>High level</a:t>
            </a:r>
          </a:p>
          <a:p>
            <a:pPr algn="just">
              <a:lnSpc>
                <a:spcPts val="5684"/>
              </a:lnSpc>
            </a:pPr>
            <a:r>
              <a:rPr lang="en-US" sz="2800" b="1" spc="70" dirty="0">
                <a:solidFill>
                  <a:srgbClr val="8A6140"/>
                </a:solidFill>
                <a:latin typeface="Raleway" pitchFamily="2" charset="77"/>
              </a:rPr>
              <a:t>Related functional requirement IDs: </a:t>
            </a:r>
            <a:r>
              <a:rPr lang="en-US" sz="2800" spc="70" dirty="0">
                <a:solidFill>
                  <a:srgbClr val="303B2E"/>
                </a:solidFill>
                <a:latin typeface="Raleway" pitchFamily="2" charset="77"/>
              </a:rPr>
              <a:t>GDC-BDW-WE2</a:t>
            </a:r>
          </a:p>
          <a:p>
            <a:pPr>
              <a:lnSpc>
                <a:spcPts val="4850"/>
              </a:lnSpc>
            </a:pPr>
            <a:endParaRPr lang="en-US" sz="2800" spc="70" dirty="0">
              <a:solidFill>
                <a:srgbClr val="303B2E"/>
              </a:solidFill>
              <a:latin typeface="Glacial Indifference Bold"/>
            </a:endParaRPr>
          </a:p>
          <a:p>
            <a:pPr>
              <a:lnSpc>
                <a:spcPts val="4850"/>
              </a:lnSpc>
            </a:pPr>
            <a:endParaRPr lang="en-US" sz="2800" spc="70" dirty="0">
              <a:solidFill>
                <a:srgbClr val="303B2E"/>
              </a:solidFill>
              <a:latin typeface="Glacial Indifference Bold"/>
            </a:endParaRPr>
          </a:p>
          <a:p>
            <a:pPr>
              <a:lnSpc>
                <a:spcPts val="3686"/>
              </a:lnSpc>
            </a:pPr>
            <a:endParaRPr lang="en-US" sz="2800" spc="70" dirty="0">
              <a:solidFill>
                <a:srgbClr val="303B2E"/>
              </a:solidFill>
              <a:latin typeface="Glacial Indifference Bold"/>
            </a:endParaRPr>
          </a:p>
        </p:txBody>
      </p:sp>
      <p:sp>
        <p:nvSpPr>
          <p:cNvPr id="6" name="TextBox 6"/>
          <p:cNvSpPr txBox="1"/>
          <p:nvPr/>
        </p:nvSpPr>
        <p:spPr>
          <a:xfrm>
            <a:off x="9961133" y="1432530"/>
            <a:ext cx="8135041" cy="11578106"/>
          </a:xfrm>
          <a:prstGeom prst="rect">
            <a:avLst/>
          </a:prstGeom>
        </p:spPr>
        <p:txBody>
          <a:bodyPr lIns="0" tIns="0" rIns="0" bIns="0" rtlCol="0" anchor="t">
            <a:spAutoFit/>
          </a:bodyPr>
          <a:lstStyle/>
          <a:p>
            <a:pPr>
              <a:lnSpc>
                <a:spcPct val="200000"/>
              </a:lnSpc>
            </a:pPr>
            <a:r>
              <a:rPr lang="en-US" sz="2356" b="1" spc="58" dirty="0">
                <a:solidFill>
                  <a:srgbClr val="8A6140"/>
                </a:solidFill>
                <a:latin typeface="Raleway" pitchFamily="2" charset="77"/>
              </a:rPr>
              <a:t>Main Scenario:</a:t>
            </a:r>
          </a:p>
          <a:p>
            <a:pPr>
              <a:lnSpc>
                <a:spcPct val="200000"/>
              </a:lnSpc>
            </a:pPr>
            <a:r>
              <a:rPr lang="en-US" sz="2356" spc="30" dirty="0">
                <a:solidFill>
                  <a:srgbClr val="303B2E"/>
                </a:solidFill>
                <a:latin typeface="Raleway" pitchFamily="2" charset="77"/>
              </a:rPr>
              <a:t>1-User tries to log in by typing the academic number and password</a:t>
            </a:r>
          </a:p>
          <a:p>
            <a:pPr>
              <a:lnSpc>
                <a:spcPct val="200000"/>
              </a:lnSpc>
            </a:pPr>
            <a:r>
              <a:rPr lang="en-US" sz="2356" spc="30" dirty="0">
                <a:solidFill>
                  <a:srgbClr val="303B2E"/>
                </a:solidFill>
                <a:latin typeface="Raleway" pitchFamily="2" charset="77"/>
              </a:rPr>
              <a:t>2-User forgot the password to log in to library system application.</a:t>
            </a:r>
          </a:p>
          <a:p>
            <a:pPr>
              <a:lnSpc>
                <a:spcPct val="200000"/>
              </a:lnSpc>
            </a:pPr>
            <a:r>
              <a:rPr lang="en-US" sz="2356" spc="30" dirty="0">
                <a:solidFill>
                  <a:srgbClr val="303B2E"/>
                </a:solidFill>
                <a:latin typeface="Raleway" pitchFamily="2" charset="77"/>
              </a:rPr>
              <a:t>3-After trying to log in for several times, the change password button appeared.</a:t>
            </a:r>
          </a:p>
          <a:p>
            <a:pPr>
              <a:lnSpc>
                <a:spcPct val="200000"/>
              </a:lnSpc>
            </a:pPr>
            <a:r>
              <a:rPr lang="en-US" sz="2356" spc="30" dirty="0">
                <a:solidFill>
                  <a:srgbClr val="303B2E"/>
                </a:solidFill>
                <a:latin typeface="Raleway" pitchFamily="2" charset="77"/>
              </a:rPr>
              <a:t>4-To change the password, he will be sent a code to verify the user on the number registered at the university.</a:t>
            </a:r>
          </a:p>
          <a:p>
            <a:pPr>
              <a:lnSpc>
                <a:spcPct val="200000"/>
              </a:lnSpc>
            </a:pPr>
            <a:r>
              <a:rPr lang="en-US" sz="2356" spc="30" dirty="0">
                <a:solidFill>
                  <a:srgbClr val="303B2E"/>
                </a:solidFill>
                <a:latin typeface="Raleway" pitchFamily="2" charset="77"/>
              </a:rPr>
              <a:t>5-Password changed and user validation</a:t>
            </a:r>
          </a:p>
          <a:p>
            <a:pPr>
              <a:lnSpc>
                <a:spcPct val="200000"/>
              </a:lnSpc>
            </a:pPr>
            <a:r>
              <a:rPr lang="en-US" sz="2356" b="1" spc="30" dirty="0">
                <a:solidFill>
                  <a:srgbClr val="8A6140"/>
                </a:solidFill>
                <a:latin typeface="Raleway" pitchFamily="2" charset="77"/>
              </a:rPr>
              <a:t>Alternate Scenario:</a:t>
            </a:r>
          </a:p>
          <a:p>
            <a:pPr>
              <a:lnSpc>
                <a:spcPct val="200000"/>
              </a:lnSpc>
            </a:pPr>
            <a:r>
              <a:rPr lang="en-US" sz="2356" spc="30" dirty="0">
                <a:solidFill>
                  <a:srgbClr val="303B2E"/>
                </a:solidFill>
                <a:latin typeface="Raleway" pitchFamily="2" charset="77"/>
              </a:rPr>
              <a:t>4(a). It can only start facial verification</a:t>
            </a:r>
          </a:p>
          <a:p>
            <a:pPr>
              <a:lnSpc>
                <a:spcPts val="4901"/>
              </a:lnSpc>
            </a:pPr>
            <a:endParaRPr lang="en-US" sz="2356" spc="30" dirty="0">
              <a:solidFill>
                <a:srgbClr val="303B2E"/>
              </a:solidFill>
              <a:latin typeface="Arimo Bold"/>
            </a:endParaRPr>
          </a:p>
          <a:p>
            <a:pPr>
              <a:lnSpc>
                <a:spcPts val="4901"/>
              </a:lnSpc>
            </a:pPr>
            <a:endParaRPr lang="en-US" sz="2356" spc="30" dirty="0">
              <a:solidFill>
                <a:srgbClr val="303B2E"/>
              </a:solidFill>
              <a:latin typeface="Arimo Bold"/>
            </a:endParaRPr>
          </a:p>
          <a:p>
            <a:pPr>
              <a:lnSpc>
                <a:spcPts val="4445"/>
              </a:lnSpc>
            </a:pPr>
            <a:endParaRPr lang="en-US" sz="2356" spc="30" dirty="0">
              <a:solidFill>
                <a:srgbClr val="303B2E"/>
              </a:solidFill>
              <a:latin typeface="Arimo Bold"/>
            </a:endParaRPr>
          </a:p>
          <a:p>
            <a:pPr>
              <a:lnSpc>
                <a:spcPts val="4399"/>
              </a:lnSpc>
            </a:pPr>
            <a:endParaRPr lang="en-US" sz="2356" spc="30" dirty="0">
              <a:solidFill>
                <a:srgbClr val="303B2E"/>
              </a:solidFill>
              <a:latin typeface="Arimo Bold"/>
            </a:endParaRPr>
          </a:p>
          <a:p>
            <a:pPr>
              <a:lnSpc>
                <a:spcPts val="4399"/>
              </a:lnSpc>
            </a:pPr>
            <a:endParaRPr lang="en-US" sz="2356" spc="30" dirty="0">
              <a:solidFill>
                <a:srgbClr val="303B2E"/>
              </a:solidFill>
              <a:latin typeface="Arimo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TotalTime>
  <Words>1535</Words>
  <Application>Microsoft Macintosh PowerPoint</Application>
  <PresentationFormat>Custom</PresentationFormat>
  <Paragraphs>154</Paragraphs>
  <Slides>22</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22</vt:i4>
      </vt:variant>
    </vt:vector>
  </HeadingPairs>
  <TitlesOfParts>
    <vt:vector size="39" baseType="lpstr">
      <vt:lpstr>Black Mango</vt:lpstr>
      <vt:lpstr>Arimo Bold</vt:lpstr>
      <vt:lpstr>Agrandir Wide Medium</vt:lpstr>
      <vt:lpstr>American Typewriter</vt:lpstr>
      <vt:lpstr>Manison</vt:lpstr>
      <vt:lpstr>Calibri</vt:lpstr>
      <vt:lpstr>Glacial Indifference Bold</vt:lpstr>
      <vt:lpstr>Safira March</vt:lpstr>
      <vt:lpstr>Manison Bold</vt:lpstr>
      <vt:lpstr>Arial</vt:lpstr>
      <vt:lpstr>Tenor Sans Bold</vt:lpstr>
      <vt:lpstr>Glacial Indifference</vt:lpstr>
      <vt:lpstr>Glacial Indifference Bold Italics</vt:lpstr>
      <vt:lpstr>Raleway</vt:lpstr>
      <vt:lpstr>Agrandir Wide Medium Italics</vt:lpstr>
      <vt:lpstr>Kollektif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Green Minimal Creative Portfolio Presentation</dc:title>
  <cp:lastModifiedBy>MAHA MOHAMMED ALI AL ZOUBA</cp:lastModifiedBy>
  <cp:revision>14</cp:revision>
  <dcterms:created xsi:type="dcterms:W3CDTF">2006-08-16T00:00:00Z</dcterms:created>
  <dcterms:modified xsi:type="dcterms:W3CDTF">2022-05-26T12:26:58Z</dcterms:modified>
  <dc:identifier>DAFBoAlrE4g</dc:identifier>
</cp:coreProperties>
</file>